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embeddedFontLst>
    <p:embeddedFont>
      <p:font typeface="Century Gothic" panose="020B0502020202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wUmQ0QsHHBUF6gDm5VuK+bUsQ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23CA3-C344-4BF9-8878-213C5750C22E}">
  <a:tblStyle styleId="{0E123CA3-C344-4BF9-8878-213C5750C2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25"/>
  </p:normalViewPr>
  <p:slideViewPr>
    <p:cSldViewPr snapToGrid="0" snapToObjects="1">
      <p:cViewPr varScale="1">
        <p:scale>
          <a:sx n="95" d="100"/>
          <a:sy n="95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1"/>
          <p:cNvSpPr txBox="1">
            <a:spLocks noGrp="1"/>
          </p:cNvSpPr>
          <p:nvPr>
            <p:ph type="body" idx="1"/>
          </p:nvPr>
        </p:nvSpPr>
        <p:spPr>
          <a:xfrm>
            <a:off x="4687018" y="4120695"/>
            <a:ext cx="6033085" cy="57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800"/>
              <a:buFont typeface="Arial"/>
              <a:buNone/>
              <a:defRPr sz="2160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600"/>
              <a:buFont typeface="Arial"/>
              <a:buNone/>
              <a:defRPr sz="1920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8" name="Google Shape;18;p3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1289" y="3287856"/>
            <a:ext cx="4854259" cy="704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88" name="Google Shape;88;p45"/>
          <p:cNvGraphicFramePr/>
          <p:nvPr/>
        </p:nvGraphicFramePr>
        <p:xfrm>
          <a:off x="838200" y="205538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{0E123CA3-C344-4BF9-8878-213C5750C22E}</a:tableStyleId>
              </a:tblPr>
              <a:tblGrid>
                <a:gridCol w="540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 b="0" i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9" name="Google Shape;89;p45"/>
          <p:cNvSpPr txBox="1">
            <a:spLocks noGrp="1"/>
          </p:cNvSpPr>
          <p:nvPr>
            <p:ph type="body" idx="1"/>
          </p:nvPr>
        </p:nvSpPr>
        <p:spPr>
          <a:xfrm>
            <a:off x="6240780" y="2063325"/>
            <a:ext cx="5402580" cy="142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216000" rIns="216000" bIns="2160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2CFD4"/>
              </a:buClr>
              <a:buSzPts val="1800"/>
              <a:buNone/>
              <a:defRPr i="1">
                <a:solidFill>
                  <a:srgbClr val="D2CFD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5"/>
          <p:cNvSpPr txBox="1">
            <a:spLocks noGrp="1"/>
          </p:cNvSpPr>
          <p:nvPr>
            <p:ph type="body" idx="2"/>
          </p:nvPr>
        </p:nvSpPr>
        <p:spPr>
          <a:xfrm>
            <a:off x="6240780" y="3484368"/>
            <a:ext cx="5402580" cy="144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216000" rIns="216000" bIns="2160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2CFD4"/>
              </a:buClr>
              <a:buSzPts val="1800"/>
              <a:buNone/>
              <a:defRPr i="1">
                <a:solidFill>
                  <a:srgbClr val="D2CFD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5"/>
          <p:cNvSpPr txBox="1">
            <a:spLocks noGrp="1"/>
          </p:cNvSpPr>
          <p:nvPr>
            <p:ph type="body" idx="3"/>
          </p:nvPr>
        </p:nvSpPr>
        <p:spPr>
          <a:xfrm>
            <a:off x="6240780" y="4926243"/>
            <a:ext cx="5402580" cy="144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216000" rIns="216000" bIns="2160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2CFD4"/>
              </a:buClr>
              <a:buSzPts val="1800"/>
              <a:buNone/>
              <a:defRPr i="1">
                <a:solidFill>
                  <a:srgbClr val="D2CFD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5"/>
          <p:cNvSpPr txBox="1">
            <a:spLocks noGrp="1"/>
          </p:cNvSpPr>
          <p:nvPr>
            <p:ph type="body" idx="4"/>
          </p:nvPr>
        </p:nvSpPr>
        <p:spPr>
          <a:xfrm>
            <a:off x="838200" y="2063324"/>
            <a:ext cx="5402580" cy="142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216000" rIns="216000" bIns="2160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2CFD4"/>
              </a:buClr>
              <a:buSzPts val="1800"/>
              <a:buNone/>
              <a:defRPr i="1">
                <a:solidFill>
                  <a:srgbClr val="D2CFD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5"/>
          <p:cNvSpPr txBox="1">
            <a:spLocks noGrp="1"/>
          </p:cNvSpPr>
          <p:nvPr>
            <p:ph type="body" idx="5"/>
          </p:nvPr>
        </p:nvSpPr>
        <p:spPr>
          <a:xfrm>
            <a:off x="838200" y="3491845"/>
            <a:ext cx="5402580" cy="142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216000" rIns="216000" bIns="2160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2CFD4"/>
              </a:buClr>
              <a:buSzPts val="1800"/>
              <a:buNone/>
              <a:defRPr i="1">
                <a:solidFill>
                  <a:srgbClr val="D2CFD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body" idx="6"/>
          </p:nvPr>
        </p:nvSpPr>
        <p:spPr>
          <a:xfrm>
            <a:off x="829195" y="4923319"/>
            <a:ext cx="5402580" cy="142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216000" rIns="216000" bIns="2160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2CFD4"/>
              </a:buClr>
              <a:buSzPts val="1800"/>
              <a:buNone/>
              <a:defRPr i="1">
                <a:solidFill>
                  <a:srgbClr val="D2CFD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Cover Slide">
  <p:cSld name="Orange Cover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46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6"/>
          <p:cNvSpPr txBox="1">
            <a:spLocks noGrp="1"/>
          </p:cNvSpPr>
          <p:nvPr>
            <p:ph type="body" idx="1"/>
          </p:nvPr>
        </p:nvSpPr>
        <p:spPr>
          <a:xfrm>
            <a:off x="4687018" y="4120695"/>
            <a:ext cx="6033085" cy="57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800"/>
              <a:buFont typeface="Arial"/>
              <a:buNone/>
              <a:defRPr sz="2160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600"/>
              <a:buFont typeface="Arial"/>
              <a:buNone/>
              <a:defRPr sz="1920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98" name="Google Shape;98;p46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1289" y="3287856"/>
            <a:ext cx="4854259" cy="704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7" descr="Background pattern&#10;&#10;Description automatically generated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9" descr="A picture containing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9" descr="A picture containing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2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0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0"/>
          <p:cNvSpPr txBox="1">
            <a:spLocks noGrp="1"/>
          </p:cNvSpPr>
          <p:nvPr>
            <p:ph type="title"/>
          </p:nvPr>
        </p:nvSpPr>
        <p:spPr>
          <a:xfrm>
            <a:off x="625640" y="890649"/>
            <a:ext cx="10940716" cy="116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0"/>
          <p:cNvSpPr txBox="1">
            <a:spLocks noGrp="1"/>
          </p:cNvSpPr>
          <p:nvPr>
            <p:ph type="body" idx="1"/>
          </p:nvPr>
        </p:nvSpPr>
        <p:spPr>
          <a:xfrm>
            <a:off x="625641" y="2232561"/>
            <a:ext cx="10940716" cy="394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7" name="Google Shape;11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434" y="594000"/>
            <a:ext cx="36000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51" descr="Background pattern&#10;&#10;Description automatically generated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20" name="Google Shape;120;p51"/>
          <p:cNvSpPr txBox="1">
            <a:spLocks noGrp="1"/>
          </p:cNvSpPr>
          <p:nvPr>
            <p:ph type="title"/>
          </p:nvPr>
        </p:nvSpPr>
        <p:spPr>
          <a:xfrm>
            <a:off x="625640" y="890649"/>
            <a:ext cx="10940716" cy="116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1"/>
          <p:cNvSpPr txBox="1">
            <a:spLocks noGrp="1"/>
          </p:cNvSpPr>
          <p:nvPr>
            <p:ph type="body" idx="1"/>
          </p:nvPr>
        </p:nvSpPr>
        <p:spPr>
          <a:xfrm>
            <a:off x="625641" y="2232561"/>
            <a:ext cx="10940716" cy="394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03434" y="593640"/>
            <a:ext cx="36000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52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2"/>
          <p:cNvSpPr txBox="1">
            <a:spLocks noGrp="1"/>
          </p:cNvSpPr>
          <p:nvPr>
            <p:ph type="title"/>
          </p:nvPr>
        </p:nvSpPr>
        <p:spPr>
          <a:xfrm>
            <a:off x="625640" y="890649"/>
            <a:ext cx="10940716" cy="116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2"/>
          <p:cNvSpPr txBox="1">
            <a:spLocks noGrp="1"/>
          </p:cNvSpPr>
          <p:nvPr>
            <p:ph type="body" idx="1"/>
          </p:nvPr>
        </p:nvSpPr>
        <p:spPr>
          <a:xfrm>
            <a:off x="625641" y="2232561"/>
            <a:ext cx="10940716" cy="394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3"/>
          <p:cNvSpPr/>
          <p:nvPr/>
        </p:nvSpPr>
        <p:spPr>
          <a:xfrm>
            <a:off x="8734926" y="0"/>
            <a:ext cx="3457074" cy="6858000"/>
          </a:xfrm>
          <a:prstGeom prst="rect">
            <a:avLst/>
          </a:prstGeom>
          <a:solidFill>
            <a:srgbClr val="1E9A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3" descr="A picture containing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28355"/>
          <a:stretch/>
        </p:blipFill>
        <p:spPr>
          <a:xfrm>
            <a:off x="0" y="0"/>
            <a:ext cx="8734926" cy="6858000"/>
          </a:xfrm>
          <a:prstGeom prst="rect">
            <a:avLst/>
          </a:prstGeom>
          <a:noFill/>
          <a:ln>
            <a:noFill/>
          </a:ln>
          <a:effectLst>
            <a:outerShdw blurRad="990600" dist="723900" sx="91000" sy="91000" algn="l" rotWithShape="0">
              <a:srgbClr val="000000">
                <a:alpha val="54901"/>
              </a:srgbClr>
            </a:outerShdw>
          </a:effectLst>
        </p:spPr>
      </p:pic>
      <p:sp>
        <p:nvSpPr>
          <p:cNvPr id="136" name="Google Shape;136;p53"/>
          <p:cNvSpPr txBox="1">
            <a:spLocks noGrp="1"/>
          </p:cNvSpPr>
          <p:nvPr>
            <p:ph type="title"/>
          </p:nvPr>
        </p:nvSpPr>
        <p:spPr>
          <a:xfrm>
            <a:off x="625642" y="890649"/>
            <a:ext cx="7984958" cy="116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3"/>
          <p:cNvSpPr txBox="1">
            <a:spLocks noGrp="1"/>
          </p:cNvSpPr>
          <p:nvPr>
            <p:ph type="body" idx="1"/>
          </p:nvPr>
        </p:nvSpPr>
        <p:spPr>
          <a:xfrm>
            <a:off x="625641" y="2232561"/>
            <a:ext cx="7984959" cy="394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/>
          <p:nvPr/>
        </p:nvSpPr>
        <p:spPr>
          <a:xfrm>
            <a:off x="8734926" y="0"/>
            <a:ext cx="3457074" cy="6858000"/>
          </a:xfrm>
          <a:prstGeom prst="rect">
            <a:avLst/>
          </a:prstGeom>
          <a:solidFill>
            <a:srgbClr val="1E9A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33" descr="A picture containing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28355"/>
          <a:stretch/>
        </p:blipFill>
        <p:spPr>
          <a:xfrm>
            <a:off x="0" y="0"/>
            <a:ext cx="8734926" cy="6858000"/>
          </a:xfrm>
          <a:prstGeom prst="rect">
            <a:avLst/>
          </a:prstGeom>
          <a:noFill/>
          <a:ln>
            <a:noFill/>
          </a:ln>
          <a:effectLst>
            <a:outerShdw blurRad="990600" dist="723900" sx="91000" sy="91000" algn="l" rotWithShape="0">
              <a:srgbClr val="000000">
                <a:alpha val="54901"/>
              </a:srgbClr>
            </a:outerShdw>
          </a:effectLst>
        </p:spPr>
      </p:pic>
      <p:sp>
        <p:nvSpPr>
          <p:cNvPr id="24" name="Google Shape;24;p33"/>
          <p:cNvSpPr txBox="1">
            <a:spLocks noGrp="1"/>
          </p:cNvSpPr>
          <p:nvPr>
            <p:ph type="title"/>
          </p:nvPr>
        </p:nvSpPr>
        <p:spPr>
          <a:xfrm>
            <a:off x="625642" y="890649"/>
            <a:ext cx="7984958" cy="116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body" idx="1"/>
          </p:nvPr>
        </p:nvSpPr>
        <p:spPr>
          <a:xfrm>
            <a:off x="625641" y="2232561"/>
            <a:ext cx="7984959" cy="394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4" descr="A picture containing orange, sitting, light, sm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35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5"/>
          <p:cNvSpPr txBox="1">
            <a:spLocks noGrp="1"/>
          </p:cNvSpPr>
          <p:nvPr>
            <p:ph type="title"/>
          </p:nvPr>
        </p:nvSpPr>
        <p:spPr>
          <a:xfrm>
            <a:off x="625640" y="890649"/>
            <a:ext cx="5467478" cy="116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434" y="593640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5"/>
          <p:cNvSpPr txBox="1">
            <a:spLocks noGrp="1"/>
          </p:cNvSpPr>
          <p:nvPr>
            <p:ph type="body" idx="1"/>
          </p:nvPr>
        </p:nvSpPr>
        <p:spPr>
          <a:xfrm>
            <a:off x="625640" y="2232560"/>
            <a:ext cx="5470358" cy="394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/>
          <p:nvPr/>
        </p:nvSpPr>
        <p:spPr>
          <a:xfrm>
            <a:off x="6256421" y="890650"/>
            <a:ext cx="5309935" cy="52863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31800" dist="279400" dir="5400000" sx="99000" sy="99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36" descr="A picture containing orange, sitting, large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9.png"/><Relationship Id="rId7" Type="http://schemas.openxmlformats.org/officeDocument/2006/relationships/slide" Target="slide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0.xml"/><Relationship Id="rId10" Type="http://schemas.openxmlformats.org/officeDocument/2006/relationships/slide" Target="slide28.xml"/><Relationship Id="rId4" Type="http://schemas.openxmlformats.org/officeDocument/2006/relationships/slide" Target="slide4.xml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d.prometheanworld.com/edtech-primer-training/?utm_source=referral&amp;utm_medium=primer&amp;utm_campaign=202009-UKI-DigitalMarketing-StateofTechnology2020&amp;utm_term=budget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resourced.prometheanworld.com/technology-education-industry-report/?utm_source=referral&amp;utm_medium=primer&amp;utm_campaign=202009-UKI-DigitalMarketing-StateofTechnology2020&amp;utm_term=budgets" TargetMode="External"/><Relationship Id="rId7" Type="http://schemas.openxmlformats.org/officeDocument/2006/relationships/hyperlink" Target="https://resourced.prometheanworld.com/budget-boundaries-optimise-spend/?utm_source=referral&amp;utm_medium=primer&amp;utm_campaign=202009-UKI-DigitalMarketing-StateofTechnology2020&amp;utm_term=budget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esourced.prometheanworld.com/agile-tech-budget-uncertain-financial-times/?utm_source=referral&amp;utm_medium=primer&amp;utm_campaign=202009-UKI-DigitalMarketing-StateofTechnology2020&amp;utm_term=budgets" TargetMode="External"/><Relationship Id="rId5" Type="http://schemas.openxmlformats.org/officeDocument/2006/relationships/hyperlink" Target="https://www.prometheanworld.com/gb/how-to-buy/request-a-demo/?utm_source=referral&amp;utm_medium=primer&amp;utm_campaign=202009-UKI-DigitalMarketing-StateofTechnology2020&amp;utm_term=budgets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rometheanworld.com/gb/how-to-buy/request-a-demo/?utm_source=referral&amp;utm_medium=primer&amp;utm_campaign=202009-UKI-DigitalMarketing-StateofTechnology2020&amp;utm_term=budge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 txBox="1">
            <a:spLocks noGrp="1"/>
          </p:cNvSpPr>
          <p:nvPr>
            <p:ph type="body" idx="1"/>
          </p:nvPr>
        </p:nvSpPr>
        <p:spPr>
          <a:xfrm>
            <a:off x="4687018" y="4120695"/>
            <a:ext cx="6033085" cy="57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276225" lvl="0" indent="-158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GB" b="1"/>
              <a:t>Budgets: </a:t>
            </a:r>
            <a:r>
              <a:rPr lang="en-GB"/>
              <a:t>strategic tech spending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/>
        </p:nvSpPr>
        <p:spPr>
          <a:xfrm>
            <a:off x="625642" y="4338971"/>
            <a:ext cx="7473696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Make a note of answers and outcomes</a:t>
            </a:r>
            <a:endParaRPr/>
          </a:p>
        </p:txBody>
      </p:sp>
      <p:sp>
        <p:nvSpPr>
          <p:cNvPr id="211" name="Google Shape;211;p10"/>
          <p:cNvSpPr txBox="1"/>
          <p:nvPr/>
        </p:nvSpPr>
        <p:spPr>
          <a:xfrm>
            <a:off x="625642" y="1701467"/>
            <a:ext cx="7729728" cy="247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GB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 to ask each department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 txBox="1">
            <a:spLocks noGrp="1"/>
          </p:cNvSpPr>
          <p:nvPr>
            <p:ph type="title" idx="4294967295"/>
          </p:nvPr>
        </p:nvSpPr>
        <p:spPr>
          <a:xfrm>
            <a:off x="449999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Questions for SLT </a:t>
            </a:r>
            <a:r>
              <a:rPr lang="en-GB" sz="2200" b="0">
                <a:solidFill>
                  <a:srgbClr val="F16B2B"/>
                </a:solidFill>
              </a:rPr>
              <a:t>(1/3)</a:t>
            </a:r>
            <a:endParaRPr/>
          </a:p>
        </p:txBody>
      </p:sp>
      <p:graphicFrame>
        <p:nvGraphicFramePr>
          <p:cNvPr id="217" name="Google Shape;217;p11"/>
          <p:cNvGraphicFramePr/>
          <p:nvPr/>
        </p:nvGraphicFramePr>
        <p:xfrm>
          <a:off x="449999" y="1771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{0E123CA3-C344-4BF9-8878-213C5750C22E}</a:tableStyleId>
              </a:tblPr>
              <a:tblGrid>
                <a:gridCol w="56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improvements do we want to make to learning this academic year? </a:t>
                      </a:r>
                      <a:b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GB" sz="1400" b="0" i="1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(Raising attainment, closing attainment gap, more digital learning, create interactive environments etc.)</a:t>
                      </a:r>
                      <a:endParaRPr i="1">
                        <a:solidFill>
                          <a:srgbClr val="7F7F7F"/>
                        </a:solidFill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 could edtech support these goals? </a:t>
                      </a:r>
                      <a:b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GB" sz="1400" b="0" i="1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Name specific hardware and software options like Promethean ActivPanel or ActivInspire.</a:t>
                      </a:r>
                      <a:endParaRPr i="1">
                        <a:solidFill>
                          <a:srgbClr val="7F7F7F"/>
                        </a:solidFill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the current annual budgeting processes, and who are the stakeholders?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>
            <a:spLocks noGrp="1"/>
          </p:cNvSpPr>
          <p:nvPr>
            <p:ph type="title" idx="4294967295"/>
          </p:nvPr>
        </p:nvSpPr>
        <p:spPr>
          <a:xfrm>
            <a:off x="450000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Questions for SLT </a:t>
            </a:r>
            <a:r>
              <a:rPr lang="en-GB" sz="2200" b="0">
                <a:solidFill>
                  <a:srgbClr val="F16B2B"/>
                </a:solidFill>
              </a:rPr>
              <a:t>(2/3)</a:t>
            </a:r>
            <a:endParaRPr sz="2200">
              <a:solidFill>
                <a:srgbClr val="F16B2B"/>
              </a:solidFill>
            </a:endParaRPr>
          </a:p>
        </p:txBody>
      </p:sp>
      <p:graphicFrame>
        <p:nvGraphicFramePr>
          <p:cNvPr id="223" name="Google Shape;223;p12"/>
          <p:cNvGraphicFramePr/>
          <p:nvPr/>
        </p:nvGraphicFramePr>
        <p:xfrm>
          <a:off x="450000" y="1771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{0E123CA3-C344-4BF9-8878-213C5750C22E}</a:tableStyleId>
              </a:tblPr>
              <a:tblGrid>
                <a:gridCol w="56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budget proportion / value is currently allocated to classroom technology? Is there scope for adjustment?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 training required? Is it currently paid for, or free?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b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8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 could we acquire technology or funding via other means?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 idx="4294967295"/>
          </p:nvPr>
        </p:nvSpPr>
        <p:spPr>
          <a:xfrm>
            <a:off x="450000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Questions for SLT </a:t>
            </a:r>
            <a:r>
              <a:rPr lang="en-GB" sz="2200" b="0">
                <a:solidFill>
                  <a:srgbClr val="F16B2B"/>
                </a:solidFill>
              </a:rPr>
              <a:t>(3/3)</a:t>
            </a:r>
            <a:endParaRPr sz="2200">
              <a:solidFill>
                <a:srgbClr val="F16B2B"/>
              </a:solidFill>
            </a:endParaRPr>
          </a:p>
        </p:txBody>
      </p:sp>
      <p:graphicFrame>
        <p:nvGraphicFramePr>
          <p:cNvPr id="229" name="Google Shape;229;p13"/>
          <p:cNvGraphicFramePr/>
          <p:nvPr/>
        </p:nvGraphicFramePr>
        <p:xfrm>
          <a:off x="450000" y="1771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{0E123CA3-C344-4BF9-8878-213C5750C22E}</a:tableStyleId>
              </a:tblPr>
              <a:tblGrid>
                <a:gridCol w="56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your biggest concerns about allocating more budget to front of class and other classroom technologies?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>
            <a:spLocks noGrp="1"/>
          </p:cNvSpPr>
          <p:nvPr>
            <p:ph type="title" idx="4294967295"/>
          </p:nvPr>
        </p:nvSpPr>
        <p:spPr>
          <a:xfrm>
            <a:off x="450000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Questions for IT managers </a:t>
            </a:r>
            <a:r>
              <a:rPr lang="en-GB" sz="2200" b="0">
                <a:solidFill>
                  <a:srgbClr val="F16B2B"/>
                </a:solidFill>
              </a:rPr>
              <a:t>(1/2)</a:t>
            </a:r>
            <a:endParaRPr sz="2200">
              <a:solidFill>
                <a:srgbClr val="F16B2B"/>
              </a:solidFill>
            </a:endParaRPr>
          </a:p>
        </p:txBody>
      </p:sp>
      <p:graphicFrame>
        <p:nvGraphicFramePr>
          <p:cNvPr id="235" name="Google Shape;235;p14"/>
          <p:cNvGraphicFramePr/>
          <p:nvPr/>
        </p:nvGraphicFramePr>
        <p:xfrm>
          <a:off x="450000" y="17719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{0E123CA3-C344-4BF9-8878-213C5750C22E}</a:tableStyleId>
              </a:tblPr>
              <a:tblGrid>
                <a:gridCol w="56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your department’s classroom tech recommendations for the academic year? </a:t>
                      </a:r>
                      <a:b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GB" sz="1400" b="0" i="1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Name specific hardware and software options like Promethean ActivPanel or ActivInspire.</a:t>
                      </a:r>
                      <a:endParaRPr i="1">
                        <a:solidFill>
                          <a:srgbClr val="7F7F7F"/>
                        </a:solidFill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classroom tech would you like to see within our school in five years time?</a:t>
                      </a:r>
                      <a:b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8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changes would you like to see to our current budgeting processes?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 txBox="1">
            <a:spLocks noGrp="1"/>
          </p:cNvSpPr>
          <p:nvPr>
            <p:ph type="title" idx="4294967295"/>
          </p:nvPr>
        </p:nvSpPr>
        <p:spPr>
          <a:xfrm>
            <a:off x="450000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Questions for IT managers </a:t>
            </a:r>
            <a:r>
              <a:rPr lang="en-GB" sz="2200" b="0">
                <a:solidFill>
                  <a:srgbClr val="F16B2B"/>
                </a:solidFill>
              </a:rPr>
              <a:t>(2/2)</a:t>
            </a:r>
            <a:endParaRPr sz="2200">
              <a:solidFill>
                <a:srgbClr val="F16B2B"/>
              </a:solidFill>
            </a:endParaRPr>
          </a:p>
        </p:txBody>
      </p:sp>
      <p:graphicFrame>
        <p:nvGraphicFramePr>
          <p:cNvPr id="241" name="Google Shape;241;p15"/>
          <p:cNvGraphicFramePr/>
          <p:nvPr/>
        </p:nvGraphicFramePr>
        <p:xfrm>
          <a:off x="450000" y="17719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{0E123CA3-C344-4BF9-8878-213C5750C22E}</a:tableStyleId>
              </a:tblPr>
              <a:tblGrid>
                <a:gridCol w="56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 we repurpose existing hardware and software to preserve budget?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Has a software license audit taken place recently? Can any licenses be redeployed or changed?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your biggest concerns about changing IT budgeting processes?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>
            <a:spLocks noGrp="1"/>
          </p:cNvSpPr>
          <p:nvPr>
            <p:ph type="title" idx="4294967295"/>
          </p:nvPr>
        </p:nvSpPr>
        <p:spPr>
          <a:xfrm>
            <a:off x="450000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Questions for teachers </a:t>
            </a:r>
            <a:r>
              <a:rPr lang="en-GB" sz="2200" b="0">
                <a:solidFill>
                  <a:srgbClr val="F16B2B"/>
                </a:solidFill>
              </a:rPr>
              <a:t>(1/2)</a:t>
            </a:r>
            <a:endParaRPr sz="2200">
              <a:solidFill>
                <a:srgbClr val="F16B2B"/>
              </a:solidFill>
            </a:endParaRPr>
          </a:p>
        </p:txBody>
      </p:sp>
      <p:graphicFrame>
        <p:nvGraphicFramePr>
          <p:cNvPr id="247" name="Google Shape;247;p16"/>
          <p:cNvGraphicFramePr/>
          <p:nvPr/>
        </p:nvGraphicFramePr>
        <p:xfrm>
          <a:off x="450000" y="17719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{0E123CA3-C344-4BF9-8878-213C5750C22E}</a:tableStyleId>
              </a:tblPr>
              <a:tblGrid>
                <a:gridCol w="56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your primary and secondary goals within your classroom this academic year? </a:t>
                      </a:r>
                      <a:b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GB" sz="1400" b="0" i="1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(Improve behaviour, boost engagement, better differentiation, try blended learning techniques etc?)</a:t>
                      </a:r>
                      <a:endParaRPr i="1">
                        <a:solidFill>
                          <a:srgbClr val="7F7F7F"/>
                        </a:solidFill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type of learning environment would you </a:t>
                      </a:r>
                      <a:b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like to see within our school in five years time, regardless of budget?</a:t>
                      </a:r>
                      <a:endParaRPr sz="14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Where do you think IT investment should</a:t>
                      </a:r>
                      <a:b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 made?  </a:t>
                      </a:r>
                      <a:b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GB" sz="1400" b="0" i="1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Name specific hardware and software options like Promethean ActivPanel or ActivInspire.</a:t>
                      </a:r>
                      <a:endParaRPr sz="1800" b="0" i="1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"/>
          <p:cNvSpPr txBox="1">
            <a:spLocks noGrp="1"/>
          </p:cNvSpPr>
          <p:nvPr>
            <p:ph type="title" idx="4294967295"/>
          </p:nvPr>
        </p:nvSpPr>
        <p:spPr>
          <a:xfrm>
            <a:off x="450000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Questions for teachers </a:t>
            </a:r>
            <a:r>
              <a:rPr lang="en-GB" sz="2200" b="0">
                <a:solidFill>
                  <a:srgbClr val="F16B2B"/>
                </a:solidFill>
              </a:rPr>
              <a:t>(2/3)</a:t>
            </a:r>
            <a:endParaRPr sz="2200">
              <a:solidFill>
                <a:srgbClr val="F16B2B"/>
              </a:solidFill>
            </a:endParaRPr>
          </a:p>
        </p:txBody>
      </p:sp>
      <p:graphicFrame>
        <p:nvGraphicFramePr>
          <p:cNvPr id="253" name="Google Shape;253;p17"/>
          <p:cNvGraphicFramePr/>
          <p:nvPr/>
        </p:nvGraphicFramePr>
        <p:xfrm>
          <a:off x="450000" y="17719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{0E123CA3-C344-4BF9-8878-213C5750C22E}</a:tableStyleId>
              </a:tblPr>
              <a:tblGrid>
                <a:gridCol w="56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your most common frustrations with the tech we have today? Broken hardware, poor support, for example.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b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Would you benefit from more training?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Where do you think IT budget is currently being wasted / misplaced?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teachers consulted on the IT budgeting process? If not, why do you think you should be involved?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 txBox="1"/>
          <p:nvPr/>
        </p:nvSpPr>
        <p:spPr>
          <a:xfrm>
            <a:off x="625642" y="4338971"/>
            <a:ext cx="7473696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a meeting to outline goals</a:t>
            </a:r>
            <a:endParaRPr/>
          </a:p>
        </p:txBody>
      </p:sp>
      <p:sp>
        <p:nvSpPr>
          <p:cNvPr id="259" name="Google Shape;259;p18"/>
          <p:cNvSpPr txBox="1"/>
          <p:nvPr/>
        </p:nvSpPr>
        <p:spPr>
          <a:xfrm>
            <a:off x="625642" y="1701467"/>
            <a:ext cx="7729728" cy="247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GB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Align and assign actions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 txBox="1">
            <a:spLocks noGrp="1"/>
          </p:cNvSpPr>
          <p:nvPr>
            <p:ph type="title" idx="4294967295"/>
          </p:nvPr>
        </p:nvSpPr>
        <p:spPr>
          <a:xfrm>
            <a:off x="449999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Align and assign actions </a:t>
            </a:r>
            <a:r>
              <a:rPr lang="en-GB" sz="2200" b="0">
                <a:solidFill>
                  <a:srgbClr val="F16B2B"/>
                </a:solidFill>
              </a:rPr>
              <a:t>(1/3)</a:t>
            </a:r>
            <a:endParaRPr sz="2200">
              <a:solidFill>
                <a:srgbClr val="F16B2B"/>
              </a:solidFill>
            </a:endParaRPr>
          </a:p>
        </p:txBody>
      </p:sp>
      <p:sp>
        <p:nvSpPr>
          <p:cNvPr id="265" name="Google Shape;265;p19"/>
          <p:cNvSpPr txBox="1">
            <a:spLocks noGrp="1"/>
          </p:cNvSpPr>
          <p:nvPr>
            <p:ph type="body" idx="4294967295"/>
          </p:nvPr>
        </p:nvSpPr>
        <p:spPr>
          <a:xfrm>
            <a:off x="449999" y="1638300"/>
            <a:ext cx="10515600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1800" b="0">
                <a:solidFill>
                  <a:srgbClr val="3F3F3F"/>
                </a:solidFill>
              </a:rPr>
              <a:t>Once each department has completed their section of this document, chair a meeting with everyone involved. Proposed agenda:</a:t>
            </a:r>
            <a:endParaRPr/>
          </a:p>
        </p:txBody>
      </p:sp>
      <p:graphicFrame>
        <p:nvGraphicFramePr>
          <p:cNvPr id="266" name="Google Shape;266;p19"/>
          <p:cNvGraphicFramePr/>
          <p:nvPr/>
        </p:nvGraphicFramePr>
        <p:xfrm>
          <a:off x="449999" y="267962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{0E123CA3-C344-4BF9-8878-213C5750C22E}</a:tableStyleId>
              </a:tblPr>
              <a:tblGrid>
                <a:gridCol w="565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43637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18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High-level goals for the school and </a:t>
                      </a:r>
                      <a:br>
                        <a:rPr lang="en-GB" sz="18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GB" sz="18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each department</a:t>
                      </a:r>
                      <a:endParaRPr/>
                    </a:p>
                    <a:p>
                      <a:pPr marL="190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i="1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Discuss where goals overlap, where they are different, and why</a:t>
                      </a:r>
                      <a:r>
                        <a:rPr lang="en-GB" sz="1600" b="0" i="1">
                          <a:solidFill>
                            <a:srgbClr val="D2CFD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190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Priorities / changes this year</a:t>
                      </a:r>
                      <a:endParaRPr/>
                    </a:p>
                    <a:p>
                      <a:pPr marL="190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0" i="1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costs, considerations and budget allocations changed since lockdown? What will still be relevant over the coming years?</a:t>
                      </a:r>
                      <a:br>
                        <a:rPr lang="en-GB" sz="1600" b="0" i="1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600" b="0" i="1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/>
          <p:nvPr/>
        </p:nvSpPr>
        <p:spPr>
          <a:xfrm>
            <a:off x="0" y="0"/>
            <a:ext cx="4648200" cy="6858000"/>
          </a:xfrm>
          <a:custGeom>
            <a:avLst/>
            <a:gdLst/>
            <a:ahLst/>
            <a:cxnLst/>
            <a:rect l="l" t="t" r="r" b="b"/>
            <a:pathLst>
              <a:path w="3715966" h="6858000" extrusionOk="0">
                <a:moveTo>
                  <a:pt x="0" y="0"/>
                </a:moveTo>
                <a:lnTo>
                  <a:pt x="3715966" y="0"/>
                </a:lnTo>
                <a:lnTo>
                  <a:pt x="198876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0A59C"/>
          </a:solidFill>
          <a:ln>
            <a:noFill/>
          </a:ln>
          <a:effectLst>
            <a:outerShdw blurRad="825500" dist="723900" sx="86000" sy="86000" algn="l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625640" y="2066244"/>
            <a:ext cx="2479763" cy="100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Helpful hint</a:t>
            </a:r>
            <a:b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These links are clickable.</a:t>
            </a:r>
            <a:endParaRPr/>
          </a:p>
        </p:txBody>
      </p:sp>
      <p:sp>
        <p:nvSpPr>
          <p:cNvPr id="149" name="Google Shape;149;p2"/>
          <p:cNvSpPr txBox="1"/>
          <p:nvPr/>
        </p:nvSpPr>
        <p:spPr>
          <a:xfrm>
            <a:off x="4648200" y="798750"/>
            <a:ext cx="7267200" cy="52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Calibri"/>
              <a:buAutoNum type="arabicPeriod"/>
            </a:pPr>
            <a:r>
              <a:rPr lang="en-GB"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How to use this guide</a:t>
            </a:r>
            <a:endParaRPr sz="2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Calibri"/>
              <a:buAutoNum type="arabicPeriod"/>
            </a:pPr>
            <a:r>
              <a:rPr lang="en-GB" sz="2400" b="0" i="0" u="sng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</a:t>
            </a:r>
            <a:r>
              <a:rPr lang="en-GB" sz="2400" b="0" i="0" u="sng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review our edtech budget?</a:t>
            </a:r>
            <a:endParaRPr/>
          </a:p>
          <a:p>
            <a:pPr marL="6096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Calibri"/>
              <a:buAutoNum type="arabicPeriod"/>
            </a:pPr>
            <a:r>
              <a:rPr lang="en-GB" sz="2400" b="0" i="0" u="sng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Roles and responsibilities</a:t>
            </a:r>
            <a:endParaRPr sz="2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Calibri"/>
              <a:buAutoNum type="arabicPeriod"/>
            </a:pPr>
            <a:r>
              <a:rPr lang="en-GB" sz="2400" b="0" i="0" u="sng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Questions to ask each department</a:t>
            </a:r>
            <a:endParaRPr sz="2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48"/>
              <a:buFont typeface="Calibri"/>
              <a:buAutoNum type="arabicPeriod"/>
            </a:pPr>
            <a:r>
              <a:rPr lang="en-GB" sz="2400" b="0" i="0" u="sng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Align and assign actions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48"/>
              <a:buFont typeface="Calibri"/>
              <a:buAutoNum type="arabicPeriod"/>
            </a:pPr>
            <a:r>
              <a:rPr lang="en-GB" sz="2400" b="0" i="0" u="sng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Formalise goals</a:t>
            </a:r>
            <a:endParaRPr sz="2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48"/>
              <a:buFont typeface="Calibri"/>
              <a:buAutoNum type="arabicPeriod"/>
            </a:pPr>
            <a:r>
              <a:rPr lang="en-GB" sz="2400" b="0" i="0" u="sng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Measuring success</a:t>
            </a:r>
            <a:endParaRPr sz="2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48"/>
              <a:buFont typeface="Calibri"/>
              <a:buAutoNum type="arabicPeriod"/>
            </a:pPr>
            <a:r>
              <a:rPr lang="en-GB" sz="2400" b="0" i="0" u="sng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What’s next?</a:t>
            </a:r>
            <a:endParaRPr sz="2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48"/>
              <a:buFont typeface="Calibri"/>
              <a:buAutoNum type="arabicPeriod"/>
            </a:pPr>
            <a:r>
              <a:rPr lang="en-GB" sz="2400" b="0" i="0" u="sng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Further reading</a:t>
            </a:r>
            <a:endParaRPr sz="2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 txBox="1"/>
          <p:nvPr/>
        </p:nvSpPr>
        <p:spPr>
          <a:xfrm>
            <a:off x="449600" y="445025"/>
            <a:ext cx="105156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 txBox="1">
            <a:spLocks noGrp="1"/>
          </p:cNvSpPr>
          <p:nvPr>
            <p:ph type="title" idx="4294967295"/>
          </p:nvPr>
        </p:nvSpPr>
        <p:spPr>
          <a:xfrm>
            <a:off x="449999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Align and assign actions </a:t>
            </a:r>
            <a:r>
              <a:rPr lang="en-GB" sz="2200" b="0">
                <a:solidFill>
                  <a:srgbClr val="F16B2B"/>
                </a:solidFill>
              </a:rPr>
              <a:t>(2/3)</a:t>
            </a:r>
            <a:endParaRPr sz="2200">
              <a:solidFill>
                <a:srgbClr val="F16B2B"/>
              </a:solidFill>
            </a:endParaRPr>
          </a:p>
        </p:txBody>
      </p:sp>
      <p:graphicFrame>
        <p:nvGraphicFramePr>
          <p:cNvPr id="272" name="Google Shape;272;p20"/>
          <p:cNvGraphicFramePr/>
          <p:nvPr/>
        </p:nvGraphicFramePr>
        <p:xfrm>
          <a:off x="449999" y="17719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{0E123CA3-C344-4BF9-8878-213C5750C22E}</a:tableStyleId>
              </a:tblPr>
              <a:tblGrid>
                <a:gridCol w="563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125">
                <a:tc>
                  <a:txBody>
                    <a:bodyPr/>
                    <a:lstStyle/>
                    <a:p>
                      <a:pPr marL="190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 existing technology can reduce the existing budget</a:t>
                      </a:r>
                      <a:endParaRPr/>
                    </a:p>
                    <a:p>
                      <a:pPr marL="190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0" i="1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Where are our opportunities to adapt or redeploy hardware, software, licenses, etc.?</a:t>
                      </a:r>
                      <a:br>
                        <a:rPr lang="en-GB" sz="1600" b="0" i="1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600" b="0" i="1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43637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requirements are there to consider?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43637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1600" b="0" i="1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Govt funding, training requirements, infrastructure investment, safeguarding priorities?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"/>
          <p:cNvSpPr txBox="1">
            <a:spLocks noGrp="1"/>
          </p:cNvSpPr>
          <p:nvPr>
            <p:ph type="title" idx="4294967295"/>
          </p:nvPr>
        </p:nvSpPr>
        <p:spPr>
          <a:xfrm>
            <a:off x="449999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Align and assign actions </a:t>
            </a:r>
            <a:r>
              <a:rPr lang="en-GB" sz="2200" b="0">
                <a:solidFill>
                  <a:srgbClr val="F16B2B"/>
                </a:solidFill>
              </a:rPr>
              <a:t>(3/3)</a:t>
            </a:r>
            <a:endParaRPr sz="2200">
              <a:solidFill>
                <a:srgbClr val="F16B2B"/>
              </a:solidFill>
            </a:endParaRPr>
          </a:p>
        </p:txBody>
      </p:sp>
      <p:graphicFrame>
        <p:nvGraphicFramePr>
          <p:cNvPr id="278" name="Google Shape;278;p21"/>
          <p:cNvGraphicFramePr/>
          <p:nvPr/>
        </p:nvGraphicFramePr>
        <p:xfrm>
          <a:off x="449999" y="17719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{0E123CA3-C344-4BF9-8878-213C5750C22E}</a:tableStyleId>
              </a:tblPr>
              <a:tblGrid>
                <a:gridCol w="563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9000">
                <a:tc>
                  <a:txBody>
                    <a:bodyPr/>
                    <a:lstStyle/>
                    <a:p>
                      <a:pPr marL="190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Each department’s proposal for redistributing the IT budget </a:t>
                      </a:r>
                      <a:endParaRPr/>
                    </a:p>
                    <a:p>
                      <a:pPr marL="190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0" i="1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Brainstorm ideas before submitting final proposal. 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 txBox="1"/>
          <p:nvPr/>
        </p:nvSpPr>
        <p:spPr>
          <a:xfrm>
            <a:off x="625642" y="4338970"/>
            <a:ext cx="7473696" cy="138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Putting our redistributed budget</a:t>
            </a:r>
            <a:br>
              <a:rPr lang="en-GB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into writing 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br>
              <a:rPr lang="en-GB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2"/>
          <p:cNvSpPr txBox="1"/>
          <p:nvPr/>
        </p:nvSpPr>
        <p:spPr>
          <a:xfrm>
            <a:off x="625642" y="1701467"/>
            <a:ext cx="7729728" cy="247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GB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Formalise objectives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"/>
          <p:cNvSpPr txBox="1">
            <a:spLocks noGrp="1"/>
          </p:cNvSpPr>
          <p:nvPr>
            <p:ph type="title" idx="4294967295"/>
          </p:nvPr>
        </p:nvSpPr>
        <p:spPr>
          <a:xfrm>
            <a:off x="450000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Formalise objectives </a:t>
            </a:r>
            <a:r>
              <a:rPr lang="en-GB" sz="2200" b="0">
                <a:solidFill>
                  <a:srgbClr val="F16B2B"/>
                </a:solidFill>
              </a:rPr>
              <a:t>(1/2)</a:t>
            </a:r>
            <a:endParaRPr sz="2200">
              <a:solidFill>
                <a:srgbClr val="F16B2B"/>
              </a:solidFill>
            </a:endParaRPr>
          </a:p>
        </p:txBody>
      </p:sp>
      <p:graphicFrame>
        <p:nvGraphicFramePr>
          <p:cNvPr id="290" name="Google Shape;290;p23"/>
          <p:cNvGraphicFramePr/>
          <p:nvPr/>
        </p:nvGraphicFramePr>
        <p:xfrm>
          <a:off x="450000" y="169068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{0E123CA3-C344-4BF9-8878-213C5750C22E}</a:tableStyleId>
              </a:tblPr>
              <a:tblGrid>
                <a:gridCol w="37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Goals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Actions (who and what)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 completion date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 1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i="1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Eg. New budget process planning: timeframes, stakeholders, school goals.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 2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i="1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Eg. Approval: sign off from SLT, teachers, other departments.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 3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i="1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Eg. Define new budget, including new investments and redeployments.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"/>
          <p:cNvSpPr txBox="1">
            <a:spLocks noGrp="1"/>
          </p:cNvSpPr>
          <p:nvPr>
            <p:ph type="title" idx="4294967295"/>
          </p:nvPr>
        </p:nvSpPr>
        <p:spPr>
          <a:xfrm>
            <a:off x="450000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Formalise objectives </a:t>
            </a:r>
            <a:r>
              <a:rPr lang="en-GB" sz="2200" b="0">
                <a:solidFill>
                  <a:srgbClr val="F16B2B"/>
                </a:solidFill>
              </a:rPr>
              <a:t>(2/2)</a:t>
            </a:r>
            <a:endParaRPr sz="2200">
              <a:solidFill>
                <a:srgbClr val="F16B2B"/>
              </a:solidFill>
            </a:endParaRPr>
          </a:p>
        </p:txBody>
      </p:sp>
      <p:graphicFrame>
        <p:nvGraphicFramePr>
          <p:cNvPr id="296" name="Google Shape;296;p24"/>
          <p:cNvGraphicFramePr/>
          <p:nvPr/>
        </p:nvGraphicFramePr>
        <p:xfrm>
          <a:off x="450000" y="169068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{0E123CA3-C344-4BF9-8878-213C5750C22E}</a:tableStyleId>
              </a:tblPr>
              <a:tblGrid>
                <a:gridCol w="37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Goals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Actions (who and what)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 completion date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 4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i="1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Eg. Roll out: investment in tools, software, training etc.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 5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0" i="1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Eg. Assessment of final expenditure compared to budget allocated.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b="0" i="1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"/>
          <p:cNvSpPr txBox="1"/>
          <p:nvPr/>
        </p:nvSpPr>
        <p:spPr>
          <a:xfrm>
            <a:off x="625642" y="4338970"/>
            <a:ext cx="7473696" cy="138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Did the roadmap meet its goals? </a:t>
            </a:r>
            <a:endParaRPr/>
          </a:p>
        </p:txBody>
      </p:sp>
      <p:sp>
        <p:nvSpPr>
          <p:cNvPr id="302" name="Google Shape;302;p25"/>
          <p:cNvSpPr txBox="1"/>
          <p:nvPr/>
        </p:nvSpPr>
        <p:spPr>
          <a:xfrm>
            <a:off x="625642" y="1701467"/>
            <a:ext cx="7729728" cy="247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GB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Measuring success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 txBox="1">
            <a:spLocks noGrp="1"/>
          </p:cNvSpPr>
          <p:nvPr>
            <p:ph type="title" idx="4294967295"/>
          </p:nvPr>
        </p:nvSpPr>
        <p:spPr>
          <a:xfrm>
            <a:off x="450000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Measuring success</a:t>
            </a:r>
            <a:endParaRPr/>
          </a:p>
        </p:txBody>
      </p:sp>
      <p:graphicFrame>
        <p:nvGraphicFramePr>
          <p:cNvPr id="308" name="Google Shape;308;p26"/>
          <p:cNvGraphicFramePr/>
          <p:nvPr/>
        </p:nvGraphicFramePr>
        <p:xfrm>
          <a:off x="450000" y="204215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{0E123CA3-C344-4BF9-8878-213C5750C22E}</a:tableStyleId>
              </a:tblPr>
              <a:tblGrid>
                <a:gridCol w="18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9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9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Goals</a:t>
                      </a:r>
                      <a:endParaRPr/>
                    </a:p>
                  </a:txBody>
                  <a:tcPr marL="72000" marR="72000" marT="108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Team responsible</a:t>
                      </a:r>
                      <a:endParaRPr/>
                    </a:p>
                  </a:txBody>
                  <a:tcPr marL="72000" marR="72000" marT="108000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Details</a:t>
                      </a:r>
                      <a:endParaRPr/>
                    </a:p>
                  </a:txBody>
                  <a:tcPr marL="72000" marR="72000" marT="108000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Completion date</a:t>
                      </a:r>
                      <a:endParaRPr/>
                    </a:p>
                  </a:txBody>
                  <a:tcPr marL="72000" marR="72000" marT="108000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Assessment date</a:t>
                      </a:r>
                      <a:endParaRPr/>
                    </a:p>
                  </a:txBody>
                  <a:tcPr marL="72000" marR="72000" marT="108000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Next steps?</a:t>
                      </a:r>
                      <a:endParaRPr/>
                    </a:p>
                  </a:txBody>
                  <a:tcPr marL="72000" marR="72000" marT="108000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 1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 2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1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 3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1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 4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1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 5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1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9" name="Google Shape;309;p26"/>
          <p:cNvSpPr txBox="1"/>
          <p:nvPr/>
        </p:nvSpPr>
        <p:spPr>
          <a:xfrm>
            <a:off x="449999" y="1477963"/>
            <a:ext cx="10515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Finally, assess the budget process and scope. Did it meet its objectives?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br>
              <a:rPr lang="en-GB"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"/>
          <p:cNvSpPr txBox="1">
            <a:spLocks noGrp="1"/>
          </p:cNvSpPr>
          <p:nvPr>
            <p:ph type="title"/>
          </p:nvPr>
        </p:nvSpPr>
        <p:spPr>
          <a:xfrm>
            <a:off x="625640" y="890649"/>
            <a:ext cx="5467478" cy="116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What’s next?</a:t>
            </a:r>
            <a:endParaRPr/>
          </a:p>
        </p:txBody>
      </p:sp>
      <p:sp>
        <p:nvSpPr>
          <p:cNvPr id="315" name="Google Shape;315;p27"/>
          <p:cNvSpPr txBox="1">
            <a:spLocks noGrp="1"/>
          </p:cNvSpPr>
          <p:nvPr>
            <p:ph type="body" idx="1"/>
          </p:nvPr>
        </p:nvSpPr>
        <p:spPr>
          <a:xfrm>
            <a:off x="625640" y="2232561"/>
            <a:ext cx="5470358" cy="218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None/>
            </a:pPr>
            <a:r>
              <a:rPr lang="en-GB" sz="1600">
                <a:solidFill>
                  <a:srgbClr val="0C0C0C"/>
                </a:solidFill>
              </a:rPr>
              <a:t>Further considerations when updating your </a:t>
            </a:r>
            <a:br>
              <a:rPr lang="en-GB" sz="1600">
                <a:solidFill>
                  <a:srgbClr val="0C0C0C"/>
                </a:solidFill>
              </a:rPr>
            </a:br>
            <a:r>
              <a:rPr lang="en-GB" sz="1600">
                <a:solidFill>
                  <a:srgbClr val="0C0C0C"/>
                </a:solidFill>
              </a:rPr>
              <a:t>school’s technology 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1600" b="0">
                <a:solidFill>
                  <a:srgbClr val="3F3F3F"/>
                </a:solidFill>
              </a:rPr>
              <a:t>If you’re in the process of addressing your school’s wider edtech needs this year, there are other considerations.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1600" b="0">
                <a:solidFill>
                  <a:srgbClr val="3F3F3F"/>
                </a:solidFill>
              </a:rPr>
              <a:t>Have you considered the need for new or adapted staff training to ensure edtech is used most appropriately, to get the most out of your budget allocation?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br>
              <a:rPr lang="en-GB" sz="1600" b="0">
                <a:solidFill>
                  <a:srgbClr val="3F3F3F"/>
                </a:solidFill>
              </a:rPr>
            </a:br>
            <a:endParaRPr sz="1600" b="0">
              <a:solidFill>
                <a:srgbClr val="3F3F3F"/>
              </a:solidFill>
            </a:endParaRPr>
          </a:p>
        </p:txBody>
      </p:sp>
      <p:sp>
        <p:nvSpPr>
          <p:cNvPr id="316" name="Google Shape;316;p27"/>
          <p:cNvSpPr txBox="1"/>
          <p:nvPr/>
        </p:nvSpPr>
        <p:spPr>
          <a:xfrm>
            <a:off x="6971745" y="1474736"/>
            <a:ext cx="3887504" cy="177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Work through our other guide, </a:t>
            </a:r>
            <a:br>
              <a:rPr lang="en-GB" sz="18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Staff training: the skills to support the </a:t>
            </a:r>
            <a:r>
              <a:rPr lang="en-GB" sz="18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edtech</a:t>
            </a:r>
            <a:r>
              <a:rPr lang="en-GB" sz="18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strategy</a:t>
            </a:r>
            <a:r>
              <a:rPr lang="en-GB" sz="1800" b="0" i="0" u="none" strike="noStrike" cap="none" dirty="0">
                <a:solidFill>
                  <a:srgbClr val="3F3F3F"/>
                </a:solidFill>
                <a:sym typeface="Arial"/>
              </a:rPr>
              <a:t>, to make sure you’re considering the longevity of your investments.</a:t>
            </a:r>
            <a:endParaRPr dirty="0">
              <a:solidFill>
                <a:srgbClr val="3F3F3F"/>
              </a:solidFill>
            </a:endParaRPr>
          </a:p>
        </p:txBody>
      </p:sp>
      <p:pic>
        <p:nvPicPr>
          <p:cNvPr id="317" name="Google Shape;31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1745" y="3247068"/>
            <a:ext cx="3887504" cy="2186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7" descr="A picture containing graphical user interfa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1745" y="3247068"/>
            <a:ext cx="3887506" cy="218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7" descr="A picture containing graphical user interfa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71743" y="3247067"/>
            <a:ext cx="3887506" cy="2186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692E"/>
            </a:gs>
            <a:gs pos="100000">
              <a:srgbClr val="F7B500"/>
            </a:gs>
          </a:gsLst>
          <a:lin ang="0" scaled="0"/>
        </a:gra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"/>
          <p:cNvSpPr txBox="1"/>
          <p:nvPr/>
        </p:nvSpPr>
        <p:spPr>
          <a:xfrm>
            <a:off x="1524000" y="798893"/>
            <a:ext cx="9144000" cy="156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GB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Further reading</a:t>
            </a:r>
            <a:endParaRPr/>
          </a:p>
        </p:txBody>
      </p:sp>
      <p:sp>
        <p:nvSpPr>
          <p:cNvPr id="325" name="Google Shape;325;p28"/>
          <p:cNvSpPr txBox="1"/>
          <p:nvPr/>
        </p:nvSpPr>
        <p:spPr>
          <a:xfrm>
            <a:off x="450000" y="4672665"/>
            <a:ext cx="25500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State of Technology in Education Report 2020/21</a:t>
            </a:r>
            <a:endParaRPr sz="1600" b="0" i="0" u="sng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28" descr="A screenshot of a computer scree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000" y="2957535"/>
            <a:ext cx="2550048" cy="157903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8"/>
          <p:cNvSpPr txBox="1"/>
          <p:nvPr/>
        </p:nvSpPr>
        <p:spPr>
          <a:xfrm>
            <a:off x="3471334" y="4672665"/>
            <a:ext cx="25500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Request </a:t>
            </a:r>
            <a:r>
              <a:rPr lang="en-GB" sz="1600" b="0" i="0" u="sng" strike="noStrike" cap="none" dirty="0">
                <a:solidFill>
                  <a:schemeClr val="bg1"/>
                </a:solidFill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</a:t>
            </a:r>
            <a:br>
              <a:rPr lang="en-GB" sz="1600" b="0" i="0" u="sng" strike="noStrike" cap="none" dirty="0">
                <a:solidFill>
                  <a:schemeClr val="bg1"/>
                </a:solidFill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600" b="0" i="0" u="sng" strike="noStrike" cap="none" dirty="0">
                <a:solidFill>
                  <a:schemeClr val="bg1"/>
                </a:solidFill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ActivPanel demo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28" name="Google Shape;328;p28"/>
          <p:cNvSpPr txBox="1"/>
          <p:nvPr/>
        </p:nvSpPr>
        <p:spPr>
          <a:xfrm>
            <a:off x="6294517" y="4672665"/>
            <a:ext cx="273514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0" u="none" strike="noStrike" cap="none" dirty="0">
                <a:solidFill>
                  <a:schemeClr val="lt1"/>
                </a:solidFill>
              </a:rPr>
              <a:t>How an agile tech budget helps </a:t>
            </a:r>
            <a:r>
              <a:rPr lang="en-GB" sz="1600" i="0" u="sng" strike="noStrike" cap="none" dirty="0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schools in uncertain financial times</a:t>
            </a:r>
            <a:r>
              <a:rPr lang="en-GB" sz="1600" i="0" strike="noStrike" cap="none" dirty="0">
                <a:solidFill>
                  <a:schemeClr val="lt1"/>
                </a:solidFill>
              </a:rPr>
              <a:t>.</a:t>
            </a:r>
            <a:endParaRPr i="0" strike="noStrike" cap="none" dirty="0">
              <a:solidFill>
                <a:schemeClr val="lt1"/>
              </a:solidFill>
            </a:endParaRPr>
          </a:p>
        </p:txBody>
      </p:sp>
      <p:sp>
        <p:nvSpPr>
          <p:cNvPr id="329" name="Google Shape;329;p28"/>
          <p:cNvSpPr txBox="1"/>
          <p:nvPr/>
        </p:nvSpPr>
        <p:spPr>
          <a:xfrm>
            <a:off x="9268225" y="4672675"/>
            <a:ext cx="26052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0" u="none" strike="noStrike" cap="none" dirty="0">
                <a:solidFill>
                  <a:schemeClr val="lt1"/>
                </a:solidFill>
              </a:rPr>
              <a:t>Budget boundaries — </a:t>
            </a:r>
            <a:r>
              <a:rPr lang="en-GB" sz="1600" i="0" u="sng" strike="noStrike" cap="none" dirty="0">
                <a:solidFill>
                  <a:schemeClr val="l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optimise spend towards school objectives</a:t>
            </a:r>
            <a:r>
              <a:rPr lang="en-GB" sz="1600" i="0" strike="noStrike" cap="none" dirty="0">
                <a:solidFill>
                  <a:schemeClr val="lt1"/>
                </a:solidFill>
              </a:rPr>
              <a:t>.</a:t>
            </a:r>
            <a:endParaRPr i="0" strike="noStrike" cap="none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u="sng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28" descr="A flat screen tv sitting on top of a televisi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21183" y="3038391"/>
            <a:ext cx="2037725" cy="141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8" descr="Graphical user interface, websit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86734" y="2957535"/>
            <a:ext cx="2605202" cy="156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8" descr="A screenshot of a computer scree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94517" y="2957535"/>
            <a:ext cx="2605203" cy="1567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9"/>
          <p:cNvSpPr txBox="1"/>
          <p:nvPr/>
        </p:nvSpPr>
        <p:spPr>
          <a:xfrm>
            <a:off x="1267025" y="1342068"/>
            <a:ext cx="9657950" cy="208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GB" sz="6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Improving your </a:t>
            </a:r>
            <a:br>
              <a:rPr lang="en-GB" sz="6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6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 budget</a:t>
            </a:r>
            <a:endParaRPr/>
          </a:p>
        </p:txBody>
      </p:sp>
      <p:sp>
        <p:nvSpPr>
          <p:cNvPr id="339" name="Google Shape;339;p29"/>
          <p:cNvSpPr txBox="1"/>
          <p:nvPr/>
        </p:nvSpPr>
        <p:spPr>
          <a:xfrm>
            <a:off x="1420586" y="3720513"/>
            <a:ext cx="9350828" cy="143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GB" sz="20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Promethean's front-of-class technology is long-lasting with an upgradable operating system, so it has low total cost of ownership. </a:t>
            </a:r>
            <a:r>
              <a:rPr lang="en-GB" sz="2000" b="0" i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in touch to arrange a free demo</a:t>
            </a:r>
            <a:r>
              <a:rPr lang="en-GB" sz="20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and find out why an </a:t>
            </a:r>
            <a:r>
              <a:rPr lang="en-GB" sz="2000" b="0" i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ActivPanel</a:t>
            </a:r>
            <a:r>
              <a:rPr lang="en-GB" sz="20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 a future-proof IT investment.</a:t>
            </a:r>
            <a:endParaRPr sz="2000" b="0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"/>
          <p:cNvSpPr txBox="1">
            <a:spLocks noGrp="1"/>
          </p:cNvSpPr>
          <p:nvPr>
            <p:ph type="title"/>
          </p:nvPr>
        </p:nvSpPr>
        <p:spPr>
          <a:xfrm>
            <a:off x="625642" y="890649"/>
            <a:ext cx="7984958" cy="116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How to use this guide</a:t>
            </a:r>
            <a:endParaRPr/>
          </a:p>
        </p:txBody>
      </p:sp>
      <p:sp>
        <p:nvSpPr>
          <p:cNvPr id="159" name="Google Shape;159;p3"/>
          <p:cNvSpPr txBox="1">
            <a:spLocks noGrp="1"/>
          </p:cNvSpPr>
          <p:nvPr>
            <p:ph type="body" idx="1"/>
          </p:nvPr>
        </p:nvSpPr>
        <p:spPr>
          <a:xfrm>
            <a:off x="625641" y="1723181"/>
            <a:ext cx="7018743" cy="394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9575" lvl="0" indent="-409575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GB" sz="1600" b="0">
                <a:solidFill>
                  <a:srgbClr val="3F3F3F"/>
                </a:solidFill>
              </a:rPr>
              <a:t>First, decide if you or someone else should lead your edtech </a:t>
            </a:r>
            <a:br>
              <a:rPr lang="en-GB" sz="1600" b="0">
                <a:solidFill>
                  <a:srgbClr val="3F3F3F"/>
                </a:solidFill>
              </a:rPr>
            </a:br>
            <a:r>
              <a:rPr lang="en-GB" sz="1600" b="0">
                <a:solidFill>
                  <a:srgbClr val="3F3F3F"/>
                </a:solidFill>
              </a:rPr>
              <a:t>budgeting exercise.</a:t>
            </a:r>
            <a:endParaRPr/>
          </a:p>
          <a:p>
            <a:pPr marL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0">
              <a:solidFill>
                <a:srgbClr val="3F3F3F"/>
              </a:solidFill>
            </a:endParaRPr>
          </a:p>
          <a:p>
            <a:pPr marL="409575" lvl="0" indent="-409575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GB" sz="1600" b="0">
                <a:solidFill>
                  <a:srgbClr val="3F3F3F"/>
                </a:solidFill>
              </a:rPr>
              <a:t>Work through the first part of this guide together, assigning key </a:t>
            </a:r>
            <a:br>
              <a:rPr lang="en-GB" sz="1600" b="0">
                <a:solidFill>
                  <a:srgbClr val="3F3F3F"/>
                </a:solidFill>
              </a:rPr>
            </a:br>
            <a:r>
              <a:rPr lang="en-GB" sz="1600" b="0">
                <a:solidFill>
                  <a:srgbClr val="3F3F3F"/>
                </a:solidFill>
              </a:rPr>
              <a:t>roles and responsibilities. Try to include as many areas of school </a:t>
            </a:r>
            <a:br>
              <a:rPr lang="en-GB" sz="1600" b="0">
                <a:solidFill>
                  <a:srgbClr val="3F3F3F"/>
                </a:solidFill>
              </a:rPr>
            </a:br>
            <a:r>
              <a:rPr lang="en-GB" sz="1600" b="0">
                <a:solidFill>
                  <a:srgbClr val="3F3F3F"/>
                </a:solidFill>
              </a:rPr>
              <a:t>as possible.</a:t>
            </a:r>
            <a:endParaRPr/>
          </a:p>
          <a:p>
            <a:pPr marL="409575" lvl="0" indent="-409575" algn="l" rtl="0">
              <a:lnSpc>
                <a:spcPct val="1375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GB" sz="1600" b="0">
                <a:solidFill>
                  <a:srgbClr val="3F3F3F"/>
                </a:solidFill>
              </a:rPr>
              <a:t>Discuss specific topics with staff members, outlined in the section </a:t>
            </a:r>
            <a:br>
              <a:rPr lang="en-GB" sz="1600" b="0">
                <a:solidFill>
                  <a:srgbClr val="3F3F3F"/>
                </a:solidFill>
              </a:rPr>
            </a:br>
            <a:r>
              <a:rPr lang="en-GB" sz="1600" b="0">
                <a:solidFill>
                  <a:srgbClr val="3F3F3F"/>
                </a:solidFill>
              </a:rPr>
              <a:t>for their attention.</a:t>
            </a:r>
            <a:endParaRPr/>
          </a:p>
          <a:p>
            <a:pPr marL="409575" lvl="0" indent="-409575" algn="l" rtl="0">
              <a:lnSpc>
                <a:spcPct val="1375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GB" sz="1600" b="0">
                <a:solidFill>
                  <a:srgbClr val="3F3F3F"/>
                </a:solidFill>
              </a:rPr>
              <a:t>Assign action points, based on these discussions. </a:t>
            </a:r>
            <a:br>
              <a:rPr lang="en-GB" sz="1600" b="0">
                <a:solidFill>
                  <a:srgbClr val="3F3F3F"/>
                </a:solidFill>
              </a:rPr>
            </a:br>
            <a:r>
              <a:rPr lang="en-GB" sz="1600" b="0">
                <a:solidFill>
                  <a:srgbClr val="3F3F3F"/>
                </a:solidFill>
              </a:rPr>
              <a:t>It’s helpful to agree a realistic timeframe at this point.</a:t>
            </a:r>
            <a:endParaRPr/>
          </a:p>
          <a:p>
            <a:pPr marL="409575" lvl="0" indent="-409575" algn="l" rtl="0">
              <a:lnSpc>
                <a:spcPct val="1375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GB" sz="1600" b="0">
                <a:solidFill>
                  <a:srgbClr val="3F3F3F"/>
                </a:solidFill>
              </a:rPr>
              <a:t>Finally, decide how to measure success — plan short and</a:t>
            </a:r>
            <a:br>
              <a:rPr lang="en-GB" sz="1600" b="0">
                <a:solidFill>
                  <a:srgbClr val="3F3F3F"/>
                </a:solidFill>
              </a:rPr>
            </a:br>
            <a:r>
              <a:rPr lang="en-GB" sz="1600" b="0">
                <a:solidFill>
                  <a:srgbClr val="3F3F3F"/>
                </a:solidFill>
              </a:rPr>
              <a:t>long-term outcomes.</a:t>
            </a:r>
            <a:endParaRPr sz="1800"/>
          </a:p>
        </p:txBody>
      </p:sp>
      <p:sp>
        <p:nvSpPr>
          <p:cNvPr id="160" name="Google Shape;160;p3"/>
          <p:cNvSpPr txBox="1"/>
          <p:nvPr/>
        </p:nvSpPr>
        <p:spPr>
          <a:xfrm>
            <a:off x="9637512" y="2211563"/>
            <a:ext cx="2267904" cy="59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Save the guide as a template to personalise it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b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9637512" y="1572377"/>
            <a:ext cx="2187182" cy="59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Using Microsoft PowerPoint?</a:t>
            </a:r>
            <a:endParaRPr/>
          </a:p>
        </p:txBody>
      </p:sp>
      <p:pic>
        <p:nvPicPr>
          <p:cNvPr id="162" name="Google Shape;162;p3" descr="Microsoft PowerPoint logo and symbol, meaning, history,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4758" y="1679637"/>
            <a:ext cx="618452" cy="386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4"/>
          <p:cNvGrpSpPr/>
          <p:nvPr/>
        </p:nvGrpSpPr>
        <p:grpSpPr>
          <a:xfrm>
            <a:off x="634786" y="2133350"/>
            <a:ext cx="10758638" cy="2591300"/>
            <a:chOff x="2231136" y="2379715"/>
            <a:chExt cx="10758638" cy="2591300"/>
          </a:xfrm>
        </p:grpSpPr>
        <p:sp>
          <p:nvSpPr>
            <p:cNvPr id="169" name="Google Shape;169;p4"/>
            <p:cNvSpPr txBox="1"/>
            <p:nvPr/>
          </p:nvSpPr>
          <p:spPr>
            <a:xfrm>
              <a:off x="2231136" y="4610653"/>
              <a:ext cx="7473696" cy="360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GB" sz="2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 latest industry research </a:t>
              </a:r>
              <a:endParaRPr/>
            </a:p>
          </p:txBody>
        </p:sp>
        <p:sp>
          <p:nvSpPr>
            <p:cNvPr id="170" name="Google Shape;170;p4"/>
            <p:cNvSpPr txBox="1"/>
            <p:nvPr/>
          </p:nvSpPr>
          <p:spPr>
            <a:xfrm>
              <a:off x="2231136" y="2379715"/>
              <a:ext cx="10758638" cy="1727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Arial"/>
                <a:buNone/>
              </a:pPr>
              <a:r>
                <a:rPr lang="en-GB" sz="6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Why review our </a:t>
              </a:r>
              <a:br>
                <a:rPr lang="en-GB" sz="6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6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edtech budget?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/>
          <p:nvPr/>
        </p:nvSpPr>
        <p:spPr>
          <a:xfrm>
            <a:off x="625640" y="6176963"/>
            <a:ext cx="44533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*Source: The State of Technology in Education Report 2020/21</a:t>
            </a:r>
            <a:endParaRPr/>
          </a:p>
        </p:txBody>
      </p:sp>
      <p:sp>
        <p:nvSpPr>
          <p:cNvPr id="177" name="Google Shape;177;p5"/>
          <p:cNvSpPr txBox="1"/>
          <p:nvPr/>
        </p:nvSpPr>
        <p:spPr>
          <a:xfrm>
            <a:off x="625641" y="1852004"/>
            <a:ext cx="7984959" cy="394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9575" marR="0" lvl="0" indent="-409575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There’s never enough money for everything a school would like. But data shows that not enough is being invested in edtech.*</a:t>
            </a:r>
            <a:endParaRPr/>
          </a:p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9575" marR="0" lvl="0" indent="-409575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Schools strive to improve attainment and engagement and, where properly considered and evaluated, education technology can support these goals.</a:t>
            </a:r>
            <a:endParaRPr/>
          </a:p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9575" marR="0" lvl="0" indent="-409575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GB" sz="1600" b="0" i="0" u="sng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Agile budgeting </a:t>
            </a:r>
            <a:r>
              <a:rPr lang="en-GB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means planning your IT costs either monthly or for each term. That way, you can calculate exactly how much each term or project is going </a:t>
            </a:r>
            <a:br>
              <a:rPr lang="en-GB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 cost, based on pupils’ needs, school’s goals and the current </a:t>
            </a:r>
            <a:br>
              <a:rPr lang="en-GB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(ever-shifting) landscape.</a:t>
            </a:r>
            <a:endParaRPr/>
          </a:p>
        </p:txBody>
      </p:sp>
      <p:sp>
        <p:nvSpPr>
          <p:cNvPr id="178" name="Google Shape;178;p5"/>
          <p:cNvSpPr txBox="1"/>
          <p:nvPr/>
        </p:nvSpPr>
        <p:spPr>
          <a:xfrm>
            <a:off x="625642" y="890649"/>
            <a:ext cx="10940716" cy="58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16B2B"/>
                </a:solidFill>
                <a:latin typeface="Arial"/>
                <a:ea typeface="Arial"/>
                <a:cs typeface="Arial"/>
                <a:sym typeface="Arial"/>
              </a:rPr>
              <a:t>Why review our edtech budget?</a:t>
            </a:r>
            <a:br>
              <a:rPr lang="en-GB" sz="3600" b="1" i="0" u="none" strike="noStrike" cap="none">
                <a:solidFill>
                  <a:srgbClr val="F16B2B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1" i="0" u="none" strike="noStrike" cap="none">
              <a:solidFill>
                <a:srgbClr val="F16B2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>
            <a:spLocks noGrp="1"/>
          </p:cNvSpPr>
          <p:nvPr>
            <p:ph type="body" idx="1"/>
          </p:nvPr>
        </p:nvSpPr>
        <p:spPr>
          <a:xfrm>
            <a:off x="625640" y="2232560"/>
            <a:ext cx="5470358" cy="394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637"/>
              </a:buClr>
              <a:buSzPts val="2000"/>
              <a:buNone/>
            </a:pPr>
            <a:r>
              <a:rPr lang="en-GB" sz="1600">
                <a:solidFill>
                  <a:srgbClr val="0C0C0C"/>
                </a:solidFill>
              </a:rPr>
              <a:t>The industry view</a:t>
            </a:r>
            <a:endParaRPr/>
          </a:p>
          <a:p>
            <a:pPr marL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637"/>
              </a:buClr>
              <a:buSzPts val="2000"/>
              <a:buNone/>
            </a:pPr>
            <a:endParaRPr sz="1600" b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637"/>
              </a:buClr>
              <a:buSzPts val="2000"/>
              <a:buNone/>
            </a:pPr>
            <a:r>
              <a:rPr lang="en-GB" sz="1600" b="0">
                <a:solidFill>
                  <a:srgbClr val="3F3F3F"/>
                </a:solidFill>
              </a:rPr>
              <a:t>IT budget setting isn’t always a collaborative project. </a:t>
            </a:r>
            <a:endParaRPr/>
          </a:p>
          <a:p>
            <a:pPr marL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637"/>
              </a:buClr>
              <a:buSzPts val="2000"/>
              <a:buNone/>
            </a:pPr>
            <a:br>
              <a:rPr lang="en-GB" sz="1600" b="0">
                <a:solidFill>
                  <a:srgbClr val="3F3F3F"/>
                </a:solidFill>
              </a:rPr>
            </a:br>
            <a:r>
              <a:rPr lang="en-GB" sz="1600" b="0">
                <a:solidFill>
                  <a:srgbClr val="3F3F3F"/>
                </a:solidFill>
              </a:rPr>
              <a:t>IT managers have lost confidence in their schools’ IT budgets: 46% were happy with the investments in 2016. Only 19% said the same in 2020.* </a:t>
            </a:r>
            <a:endParaRPr/>
          </a:p>
          <a:p>
            <a:pPr marL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637"/>
              </a:buClr>
              <a:buSzPts val="2000"/>
              <a:buNone/>
            </a:pPr>
            <a:br>
              <a:rPr lang="en-GB" sz="1600" b="0">
                <a:solidFill>
                  <a:srgbClr val="3F3F3F"/>
                </a:solidFill>
              </a:rPr>
            </a:br>
            <a:r>
              <a:rPr lang="en-GB" sz="1600" b="0">
                <a:solidFill>
                  <a:srgbClr val="3F3F3F"/>
                </a:solidFill>
              </a:rPr>
              <a:t>Front-of-class tech like a Promethean ActivPanel provides low total cost of ownership, whilst boosting attainment and engagement year-on-year. Without collaboration across teams, our edtech budget may fail to align these broader goals to the tech decisions we make. </a:t>
            </a:r>
            <a:endParaRPr/>
          </a:p>
          <a:p>
            <a:pPr marL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637"/>
              </a:buClr>
              <a:buSzPts val="2000"/>
              <a:buNone/>
            </a:pPr>
            <a:br>
              <a:rPr lang="en-GB" sz="1600" b="0">
                <a:solidFill>
                  <a:srgbClr val="3F3F3F"/>
                </a:solidFill>
              </a:rPr>
            </a:br>
            <a:br>
              <a:rPr lang="en-GB" sz="1600" b="0">
                <a:solidFill>
                  <a:srgbClr val="3F3F3F"/>
                </a:solidFill>
              </a:rPr>
            </a:br>
            <a:endParaRPr sz="1600" b="0">
              <a:solidFill>
                <a:srgbClr val="3F3F3F"/>
              </a:solidFill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6505200" y="1127369"/>
            <a:ext cx="4752621" cy="65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37"/>
              </a:buClr>
              <a:buSzPts val="20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Observations at </a:t>
            </a:r>
            <a:br>
              <a:rPr lang="en-GB"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[school name]</a:t>
            </a:r>
            <a:endParaRPr sz="1400" b="0" i="1" u="none" strike="noStrike" cap="none">
              <a:solidFill>
                <a:srgbClr val="D2CFD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37"/>
              </a:buClr>
              <a:buSzPts val="2000"/>
              <a:buFont typeface="Arial"/>
              <a:buNone/>
            </a:pPr>
            <a:endParaRPr sz="1050" b="0" i="1" u="none" strike="noStrike" cap="none">
              <a:solidFill>
                <a:srgbClr val="D2CF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6505200" y="1885359"/>
            <a:ext cx="4752621" cy="34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37"/>
              </a:buClr>
              <a:buSzPts val="2000"/>
              <a:buFont typeface="Arial"/>
              <a:buNone/>
            </a:pPr>
            <a:r>
              <a:rPr lang="en-GB" sz="12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Use this space to record your observations (Delete)</a:t>
            </a:r>
            <a:endParaRPr/>
          </a:p>
        </p:txBody>
      </p:sp>
      <p:sp>
        <p:nvSpPr>
          <p:cNvPr id="186" name="Google Shape;186;p6"/>
          <p:cNvSpPr/>
          <p:nvPr/>
        </p:nvSpPr>
        <p:spPr>
          <a:xfrm>
            <a:off x="625640" y="6176963"/>
            <a:ext cx="37433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*Source: The State of Technology in Education Report 2020/21</a:t>
            </a:r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625642" y="890649"/>
            <a:ext cx="5260151" cy="58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16B2B"/>
                </a:solidFill>
                <a:latin typeface="Arial"/>
                <a:ea typeface="Arial"/>
                <a:cs typeface="Arial"/>
                <a:sym typeface="Arial"/>
              </a:rPr>
              <a:t>Why review our </a:t>
            </a:r>
            <a:br>
              <a:rPr lang="en-GB" sz="3600" b="1" i="0" u="none" strike="noStrike" cap="none">
                <a:solidFill>
                  <a:srgbClr val="F16B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600" b="1" i="0" u="none" strike="noStrike" cap="none">
                <a:solidFill>
                  <a:srgbClr val="F16B2B"/>
                </a:solidFill>
                <a:latin typeface="Arial"/>
                <a:ea typeface="Arial"/>
                <a:cs typeface="Arial"/>
                <a:sym typeface="Arial"/>
              </a:rPr>
              <a:t>edtech budget?</a:t>
            </a:r>
            <a:br>
              <a:rPr lang="en-GB" sz="3600" b="1" i="0" u="none" strike="noStrike" cap="none">
                <a:solidFill>
                  <a:srgbClr val="F16B2B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1" i="0" u="none" strike="noStrike" cap="none">
              <a:solidFill>
                <a:srgbClr val="F16B2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/>
          <p:nvPr/>
        </p:nvSpPr>
        <p:spPr>
          <a:xfrm>
            <a:off x="2231136" y="2189095"/>
            <a:ext cx="7729728" cy="247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GB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Ultimately…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Nunito Sans Black"/>
              <a:buNone/>
            </a:pPr>
            <a:endParaRPr sz="6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1428388" y="3780893"/>
            <a:ext cx="9335224" cy="656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637"/>
              </a:buClr>
              <a:buSzPts val="2000"/>
              <a:buFont typeface="Arial"/>
              <a:buNone/>
            </a:pPr>
            <a:r>
              <a:rPr lang="en-GB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 agile edtech budget, taking onboard the schools’ ever-changing needs and considerations, should help address SLT’s, teachers’ and IT managers’ investment concerns.</a:t>
            </a:r>
            <a:endParaRPr/>
          </a:p>
          <a:p>
            <a:pPr marL="0" marR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637"/>
              </a:buClr>
              <a:buSzPts val="2000"/>
              <a:buFont typeface="Arial"/>
              <a:buNone/>
            </a:pPr>
            <a:br>
              <a:rPr lang="en-GB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>
            <a:spLocks noGrp="1"/>
          </p:cNvSpPr>
          <p:nvPr>
            <p:ph type="body" idx="4294967295"/>
          </p:nvPr>
        </p:nvSpPr>
        <p:spPr>
          <a:xfrm>
            <a:off x="1133475" y="1840706"/>
            <a:ext cx="9925050" cy="317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0000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>
                <a:solidFill>
                  <a:srgbClr val="262626"/>
                </a:solidFill>
              </a:rPr>
              <a:t>This is a step-by-step guide to gathering feedback from all school staff to ensure your edtech budget addresses everyone’s needs.</a:t>
            </a:r>
            <a:endParaRPr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 txBox="1">
            <a:spLocks noGrp="1"/>
          </p:cNvSpPr>
          <p:nvPr>
            <p:ph type="title" idx="4294967295"/>
          </p:nvPr>
        </p:nvSpPr>
        <p:spPr>
          <a:xfrm>
            <a:off x="449998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Roles and responsibilities</a:t>
            </a:r>
            <a:endParaRPr/>
          </a:p>
        </p:txBody>
      </p:sp>
      <p:graphicFrame>
        <p:nvGraphicFramePr>
          <p:cNvPr id="205" name="Google Shape;205;p9"/>
          <p:cNvGraphicFramePr/>
          <p:nvPr/>
        </p:nvGraphicFramePr>
        <p:xfrm>
          <a:off x="449998" y="1771962"/>
          <a:ext cx="3000000" cy="3000000"/>
        </p:xfrm>
        <a:graphic>
          <a:graphicData uri="http://schemas.openxmlformats.org/drawingml/2006/table">
            <a:tbl>
              <a:tblPr firstRow="1" bandRow="1">
                <a:solidFill>
                  <a:srgbClr val="009AD6"/>
                </a:solidFill>
                <a:tableStyleId>{0E123CA3-C344-4BF9-8878-213C5750C22E}</a:tableStyleId>
              </a:tblPr>
              <a:tblGrid>
                <a:gridCol w="56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 is leading the project?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SLT member/s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 Staff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Teacher/s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Others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987</Words>
  <Application>Microsoft Macintosh PowerPoint</Application>
  <PresentationFormat>Widescreen</PresentationFormat>
  <Paragraphs>152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Arial</vt:lpstr>
      <vt:lpstr>Nunito Sans Black</vt:lpstr>
      <vt:lpstr>Century Gothic</vt:lpstr>
      <vt:lpstr>Office Theme</vt:lpstr>
      <vt:lpstr>PowerPoint Presentation</vt:lpstr>
      <vt:lpstr>PowerPoint Presentation</vt:lpstr>
      <vt:lpstr>How to use this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Roles and responsibilities</vt:lpstr>
      <vt:lpstr>PowerPoint Presentation</vt:lpstr>
      <vt:lpstr>Questions for SLT (1/3)</vt:lpstr>
      <vt:lpstr>Questions for SLT (2/3)</vt:lpstr>
      <vt:lpstr>Questions for SLT (3/3)</vt:lpstr>
      <vt:lpstr>Questions for IT managers (1/2)</vt:lpstr>
      <vt:lpstr>Questions for IT managers (2/2)</vt:lpstr>
      <vt:lpstr>Questions for teachers (1/2)</vt:lpstr>
      <vt:lpstr>Questions for teachers (2/3)</vt:lpstr>
      <vt:lpstr>PowerPoint Presentation</vt:lpstr>
      <vt:lpstr>Align and assign actions (1/3)</vt:lpstr>
      <vt:lpstr>Align and assign actions (2/3)</vt:lpstr>
      <vt:lpstr>Align and assign actions (3/3)</vt:lpstr>
      <vt:lpstr>PowerPoint Presentation</vt:lpstr>
      <vt:lpstr>Formalise objectives (1/2)</vt:lpstr>
      <vt:lpstr>Formalise objectives (2/2)</vt:lpstr>
      <vt:lpstr>PowerPoint Presentation</vt:lpstr>
      <vt:lpstr>Measuring success</vt:lpstr>
      <vt:lpstr>What’s next?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Patrick</dc:creator>
  <cp:lastModifiedBy>Microsoft Office User</cp:lastModifiedBy>
  <cp:revision>2</cp:revision>
  <dcterms:created xsi:type="dcterms:W3CDTF">2020-10-06T08:27:41Z</dcterms:created>
  <dcterms:modified xsi:type="dcterms:W3CDTF">2020-11-27T14:27:43Z</dcterms:modified>
</cp:coreProperties>
</file>