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1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Nunito Sans" pitchFamily="2" charset="77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281DF1-DA54-4E2B-9B7B-4CF4DC09CCCF}">
  <a:tblStyle styleId="{D9281DF1-DA54-4E2B-9B7B-4CF4DC09CCC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25"/>
  </p:normalViewPr>
  <p:slideViewPr>
    <p:cSldViewPr snapToGrid="0" snapToObjects="1">
      <p:cViewPr varScale="1">
        <p:scale>
          <a:sx n="95" d="100"/>
          <a:sy n="95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7775" y="-142850"/>
            <a:ext cx="12387600" cy="70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687018" y="4120695"/>
            <a:ext cx="6033085" cy="57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800"/>
              <a:buFont typeface="Arial"/>
              <a:buNone/>
              <a:defRPr sz="2160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600"/>
              <a:buFont typeface="Arial"/>
              <a:buNone/>
              <a:defRPr sz="1920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8" name="Google Shape;18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1289" y="3287856"/>
            <a:ext cx="4854259" cy="704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88" name="Google Shape;88;p16"/>
          <p:cNvGraphicFramePr/>
          <p:nvPr/>
        </p:nvGraphicFramePr>
        <p:xfrm>
          <a:off x="838200" y="205538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{D9281DF1-DA54-4E2B-9B7B-4CF4DC09CCCF}</a:tableStyleId>
              </a:tblPr>
              <a:tblGrid>
                <a:gridCol w="540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 b="0" i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240780" y="2063325"/>
            <a:ext cx="5402580" cy="142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2CFD4"/>
              </a:buClr>
              <a:buSzPts val="1800"/>
              <a:buNone/>
              <a:defRPr i="1">
                <a:solidFill>
                  <a:srgbClr val="D2CFD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6240780" y="3484368"/>
            <a:ext cx="5402580" cy="144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2CFD4"/>
              </a:buClr>
              <a:buSzPts val="1800"/>
              <a:buNone/>
              <a:defRPr i="1">
                <a:solidFill>
                  <a:srgbClr val="D2CFD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3"/>
          </p:nvPr>
        </p:nvSpPr>
        <p:spPr>
          <a:xfrm>
            <a:off x="6240780" y="4926243"/>
            <a:ext cx="5402580" cy="144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2CFD4"/>
              </a:buClr>
              <a:buSzPts val="1800"/>
              <a:buNone/>
              <a:defRPr i="1">
                <a:solidFill>
                  <a:srgbClr val="D2CFD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4"/>
          </p:nvPr>
        </p:nvSpPr>
        <p:spPr>
          <a:xfrm>
            <a:off x="838200" y="2063324"/>
            <a:ext cx="5402580" cy="142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2CFD4"/>
              </a:buClr>
              <a:buSzPts val="1800"/>
              <a:buNone/>
              <a:defRPr i="1">
                <a:solidFill>
                  <a:srgbClr val="D2CFD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5"/>
          </p:nvPr>
        </p:nvSpPr>
        <p:spPr>
          <a:xfrm>
            <a:off x="838200" y="3491845"/>
            <a:ext cx="5402580" cy="142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2CFD4"/>
              </a:buClr>
              <a:buSzPts val="1800"/>
              <a:buNone/>
              <a:defRPr i="1">
                <a:solidFill>
                  <a:srgbClr val="D2CFD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6"/>
          </p:nvPr>
        </p:nvSpPr>
        <p:spPr>
          <a:xfrm>
            <a:off x="829195" y="4923319"/>
            <a:ext cx="5402580" cy="142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2CFD4"/>
              </a:buClr>
              <a:buSzPts val="1800"/>
              <a:buNone/>
              <a:defRPr i="1">
                <a:solidFill>
                  <a:srgbClr val="D2CFD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Cover Slide">
  <p:cSld name="Orange Cover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4687018" y="4120695"/>
            <a:ext cx="6033085" cy="57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800"/>
              <a:buFont typeface="Arial"/>
              <a:buNone/>
              <a:defRPr sz="2160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600"/>
              <a:buFont typeface="Arial"/>
              <a:buNone/>
              <a:defRPr sz="1920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D8E8E"/>
              </a:buClr>
              <a:buSzPts val="1400"/>
              <a:buFont typeface="Arial"/>
              <a:buNone/>
              <a:defRPr sz="1679" b="0" i="0" u="none" strike="noStrike" cap="none">
                <a:solidFill>
                  <a:srgbClr val="8D8E8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98" name="Google Shape;98;p1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1289" y="3287856"/>
            <a:ext cx="4854259" cy="704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 descr="Background pattern&#10;&#10;Description automatically generated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25640" y="890649"/>
            <a:ext cx="10940716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625641" y="2232561"/>
            <a:ext cx="10940716" cy="394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434" y="594000"/>
            <a:ext cx="36000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 descr="Background pattern&#10;&#10;Description automatically generated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5640" y="890649"/>
            <a:ext cx="10940716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625641" y="2232561"/>
            <a:ext cx="10940716" cy="394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03434" y="593640"/>
            <a:ext cx="36000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625640" y="890649"/>
            <a:ext cx="10940716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625641" y="2232561"/>
            <a:ext cx="10940716" cy="394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/>
          <p:nvPr/>
        </p:nvSpPr>
        <p:spPr>
          <a:xfrm>
            <a:off x="8734926" y="0"/>
            <a:ext cx="3457074" cy="6858000"/>
          </a:xfrm>
          <a:prstGeom prst="rect">
            <a:avLst/>
          </a:prstGeom>
          <a:solidFill>
            <a:srgbClr val="1E9A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4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28355"/>
          <a:stretch/>
        </p:blipFill>
        <p:spPr>
          <a:xfrm>
            <a:off x="0" y="0"/>
            <a:ext cx="8734926" cy="6858000"/>
          </a:xfrm>
          <a:prstGeom prst="rect">
            <a:avLst/>
          </a:prstGeom>
          <a:noFill/>
          <a:ln>
            <a:noFill/>
          </a:ln>
          <a:effectLst>
            <a:outerShdw blurRad="990600" dist="723900" sx="91000" sy="91000" algn="l" rotWithShape="0">
              <a:srgbClr val="000000">
                <a:alpha val="54901"/>
              </a:srgbClr>
            </a:outerShdw>
          </a:effectLst>
        </p:spPr>
      </p:pic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625642" y="890649"/>
            <a:ext cx="7984958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625641" y="2232561"/>
            <a:ext cx="7984959" cy="394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8734926" y="0"/>
            <a:ext cx="3457074" cy="6858000"/>
          </a:xfrm>
          <a:prstGeom prst="rect">
            <a:avLst/>
          </a:prstGeom>
          <a:solidFill>
            <a:srgbClr val="1E9A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4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28355"/>
          <a:stretch/>
        </p:blipFill>
        <p:spPr>
          <a:xfrm>
            <a:off x="0" y="0"/>
            <a:ext cx="8734926" cy="6858000"/>
          </a:xfrm>
          <a:prstGeom prst="rect">
            <a:avLst/>
          </a:prstGeom>
          <a:noFill/>
          <a:ln>
            <a:noFill/>
          </a:ln>
          <a:effectLst>
            <a:outerShdw blurRad="990600" dist="723900" sx="91000" sy="91000" algn="l" rotWithShape="0">
              <a:srgbClr val="000000">
                <a:alpha val="54901"/>
              </a:srgbClr>
            </a:outerShdw>
          </a:effectLst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5642" y="890649"/>
            <a:ext cx="7984958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5641" y="2232561"/>
            <a:ext cx="7984959" cy="394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 descr="A picture containing orange, sitting, light, sm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5640" y="890649"/>
            <a:ext cx="5467478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434" y="593640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25640" y="2232560"/>
            <a:ext cx="5470358" cy="394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6256421" y="890650"/>
            <a:ext cx="5309935" cy="52863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31800" dist="279400" dir="5400000" sx="99000" sy="99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7775" y="-142850"/>
            <a:ext cx="12387600" cy="70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ntbeshy-my.sharepoint.com/:p:/p/jake_patrick/EXsKnZ6JLqJLhshkM2kIBHQBIbljZ2I7URDIBwePkaNnHQ?e=iLvTCY&amp;nav=eyJzSWQiOjMwMSwiY0lkIjozMDE1MTQyOTkzfQ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dontbeshy-my.sharepoint.com/:p:/p/jake_patrick/EXsKnZ6JLqJLhshkM2kIBHQBIbljZ2I7URDIBwePkaNnHQ?e=mtBJXq&amp;nav=eyJzSWQiOjMwMCwiY0lkIjoyMjM5OTYzNDk5f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ntbeshy-my.sharepoint.com/:p:/p/jake_patrick/EXsKnZ6JLqJLhshkM2kIBHQBIbljZ2I7URDIBwePkaNnHQ?e=0BRH3c&amp;nav=eyJzSWQiOjI3NywiY0lkIjo2MjYyMTY0MjR9" TargetMode="External"/><Relationship Id="rId11" Type="http://schemas.openxmlformats.org/officeDocument/2006/relationships/hyperlink" Target="https://dontbeshy-my.sharepoint.com/:p:/p/jake_patrick/EXsKnZ6JLqJLhshkM2kIBHQBIbljZ2I7URDIBwePkaNnHQ?e=Ot4nuJ&amp;nav=eyJzSWQiOjI5NSwiY0lkIjoyNjczMDExODc2fQ" TargetMode="External"/><Relationship Id="rId5" Type="http://schemas.openxmlformats.org/officeDocument/2006/relationships/hyperlink" Target="https://dontbeshy-my.sharepoint.com/:p:/p/jake_patrick/EXsKnZ6JLqJLhshkM2kIBHQBIbljZ2I7URDIBwePkaNnHQ?e=R6R8Np&amp;nav=eyJzSWQiOjI5NCwiY0lkIjo0MjYxNTQxMzE4fQ" TargetMode="External"/><Relationship Id="rId10" Type="http://schemas.openxmlformats.org/officeDocument/2006/relationships/hyperlink" Target="https://dontbeshy-my.sharepoint.com/:p:/p/jake_patrick/EXsKnZ6JLqJLhshkM2kIBHQBIbljZ2I7URDIBwePkaNnHQ?e=SQ0iCl&amp;nav=eyJzSWQiOjI2MiwiY0lkIjozNzI0NjEzMH0" TargetMode="External"/><Relationship Id="rId4" Type="http://schemas.openxmlformats.org/officeDocument/2006/relationships/hyperlink" Target="https://dontbeshy-my.sharepoint.com/:p:/p/jake_patrick/EXsKnZ6JLqJLhshkM2kIBHQBIbljZ2I7URDIBwePkaNnHQ?e=ulshYO&amp;nav=eyJzSWQiOjI5NywiY0lkIjoyMTQ2NzM1NDI1fQ" TargetMode="External"/><Relationship Id="rId9" Type="http://schemas.openxmlformats.org/officeDocument/2006/relationships/hyperlink" Target="https://dontbeshy-my.sharepoint.com/:p:/p/jake_patrick/EXsKnZ6JLqJLhshkM2kIBHQBIbljZ2I7URDIBwePkaNnHQ?e=d9dDFW&amp;nav=eyJzSWQiOjMwMiwiY0lkIjoyNTcyMzE3NjM2fQ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d.prometheanworld.com/edtech-primer-use-of-tech/?utm_source=referral&amp;utm_medium=primer&amp;utm_campaign=202009-UKI-DigitalMarketing-StateofTechnology2020&amp;utm_term=strategic-goal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resourced.prometheanworld.com/when-should-your-school-it-safeguarding-policies-be-updated-and-why/?utm_source=referral&amp;utm_medium=primer&amp;utm_campaign=202009-UKI-DigitalMarketing-StateofTechnology2020&amp;utm_term=strategic-goals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s://resourced.prometheanworld.com/technology-education-industry-report/?utm_source=referral&amp;utm_medium=primer&amp;utm_campaign=202009-UKI-DigitalMarketing-StateofTechnology2020&amp;utm_term=strategic-goals" TargetMode="External"/><Relationship Id="rId7" Type="http://schemas.openxmlformats.org/officeDocument/2006/relationships/hyperlink" Target="https://resourced.prometheanworld.com/what-should-student-data-really-be-used-for/?utm_source=referral&amp;utm_medium=primer&amp;utm_campaign=202009-UKI-DigitalMarketing-StateofTechnology2020&amp;utm_term=strategic-goals" TargetMode="External"/><Relationship Id="rId12" Type="http://schemas.openxmlformats.org/officeDocument/2006/relationships/hyperlink" Target="https://resourced.prometheanworld.com/what-should-student-data-really-be-used-for/?utm_source=asset&amp;utm_medium=primer&amp;utm_campaign=202009-UKI-DigitalMarketing-StateofTechnology2020&amp;utm_term=strategic-goal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rometheanworld.com/gb/how-to-buy/request-a-demo/?utm_source=referral&amp;utm_medium=primer&amp;utm_campaign=202009-UKI-DigitalMarketing-StateofTechnology2020&amp;utm_term=tech-use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hyperlink" Target="https://resourced.prometheanworld.com/when-should-your-school-it-safeguarding-policies-be-updated-and-why/?utm_source=asset&amp;utm_medium=primer&amp;utm_campaign=202009-UKI-DigitalMarketing-StateofTechnology2020&amp;utm_term=strategic-goals" TargetMode="External"/><Relationship Id="rId4" Type="http://schemas.openxmlformats.org/officeDocument/2006/relationships/hyperlink" Target="https://resourced.prometheanworld.com/technology-education-industry-report/?utm_source=asset&amp;utm_medium=primer&amp;utm_campaign=202009-UKI-DigitalMarketing-StateofTechnology2020&amp;utm_term=strategic-goals" TargetMode="External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esourced.prometheanworld.com/technology-education-industry-report/?utm_source=referral&amp;utm_medium=primer&amp;utm_campaign=202009-UKI-DigitalMarketing-StateofTechnology2020&amp;utm_term=strategic-goa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4687018" y="4120695"/>
            <a:ext cx="6033085" cy="91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76225" lvl="0" indent="-127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Schools’ strategic goals: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a hybrid learning strategy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/>
        </p:nvSpPr>
        <p:spPr>
          <a:xfrm>
            <a:off x="625642" y="4338971"/>
            <a:ext cx="7473696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 a note of answers and outcomes</a:t>
            </a:r>
            <a:endParaRPr/>
          </a:p>
        </p:txBody>
      </p:sp>
      <p:sp>
        <p:nvSpPr>
          <p:cNvPr id="207" name="Google Shape;207;p34"/>
          <p:cNvSpPr txBox="1"/>
          <p:nvPr/>
        </p:nvSpPr>
        <p:spPr>
          <a:xfrm>
            <a:off x="625642" y="1701467"/>
            <a:ext cx="7729728" cy="247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GB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 to ask each department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 idx="4294967295"/>
          </p:nvPr>
        </p:nvSpPr>
        <p:spPr>
          <a:xfrm>
            <a:off x="449999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  <a:t>Questions for SLT </a:t>
            </a:r>
            <a:r>
              <a:rPr lang="en-GB" sz="2200" b="0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  <a:t>(1/2)</a:t>
            </a:r>
            <a:endParaRPr/>
          </a:p>
        </p:txBody>
      </p:sp>
      <p:graphicFrame>
        <p:nvGraphicFramePr>
          <p:cNvPr id="213" name="Google Shape;213;p35"/>
          <p:cNvGraphicFramePr/>
          <p:nvPr/>
        </p:nvGraphicFramePr>
        <p:xfrm>
          <a:off x="449999" y="1771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{D9281DF1-DA54-4E2B-9B7B-4CF4DC09CCCF}</a:tableStyleId>
              </a:tblPr>
              <a:tblGrid>
                <a:gridCol w="5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improvements do we want to make to learning this academic year? </a:t>
                      </a:r>
                      <a:b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400" b="0" i="1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Raising attainment, closing attainment gap, more digital learning, create interactive environments etc.</a:t>
                      </a:r>
                      <a:endParaRPr i="1">
                        <a:solidFill>
                          <a:srgbClr val="7F7F7F"/>
                        </a:solidFill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have online collaboration processes and lesson delivery methods changed? </a:t>
                      </a:r>
                      <a:endParaRPr sz="1800" b="0" i="0" u="none" strike="noStrike">
                        <a:solidFill>
                          <a:srgbClr val="404040"/>
                        </a:solidFill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 staff need more edtech training to support them in implementing a hybrid learning approach?</a:t>
                      </a:r>
                      <a:endParaRPr sz="1800" u="none" strike="noStrik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  <a:t>Questions for SLT </a:t>
            </a:r>
            <a:r>
              <a:rPr lang="en-GB" sz="2200" b="0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  <a:t>(2/2)</a:t>
            </a:r>
            <a:endParaRPr sz="2200">
              <a:solidFill>
                <a:srgbClr val="F16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9" name="Google Shape;219;p36"/>
          <p:cNvGraphicFramePr/>
          <p:nvPr/>
        </p:nvGraphicFramePr>
        <p:xfrm>
          <a:off x="450000" y="1771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{D9281DF1-DA54-4E2B-9B7B-4CF4DC09CCCF}</a:tableStyleId>
              </a:tblPr>
              <a:tblGrid>
                <a:gridCol w="5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 there a digital divide amongst pupils / families? How can we address this with classroom edtech tools?</a:t>
                      </a:r>
                      <a:endParaRPr sz="1800" u="none" strike="noStrik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budget proportion / value is currently allocated to edtech? Is there scope for adjustment?</a:t>
                      </a:r>
                      <a:endParaRPr sz="1800" u="none" strike="noStrik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b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8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your key concerns about a hybrid learning strategy?</a:t>
                      </a:r>
                      <a:endParaRPr sz="1800" u="none" strike="noStrik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Questions for IT managers </a:t>
            </a:r>
            <a:r>
              <a:rPr lang="en-GB" sz="2200" b="0">
                <a:solidFill>
                  <a:srgbClr val="F16B2B"/>
                </a:solidFill>
              </a:rPr>
              <a:t>(1/2)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25" name="Google Shape;225;p37"/>
          <p:cNvGraphicFramePr/>
          <p:nvPr/>
        </p:nvGraphicFramePr>
        <p:xfrm>
          <a:off x="450000" y="17719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{D9281DF1-DA54-4E2B-9B7B-4CF4DC09CCCF}</a:tableStyleId>
              </a:tblPr>
              <a:tblGrid>
                <a:gridCol w="5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your department’s edtech recommendations for the academic year? </a:t>
                      </a:r>
                      <a:br>
                        <a:rPr lang="en-GB" sz="1800" b="0" i="0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400" b="0" i="1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Name specific hardware and software options like Promethean ActivPanel or ActivInspire.</a:t>
                      </a:r>
                      <a:endParaRPr i="1">
                        <a:solidFill>
                          <a:srgbClr val="7F7F7F"/>
                        </a:solidFill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new platforms and connected devices have been deployed this year? What is on the roadmap?</a:t>
                      </a:r>
                      <a:endParaRPr sz="1800" u="none" strike="noStrik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 these tools support a hybrid learning approach? </a:t>
                      </a:r>
                      <a:endParaRPr sz="18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Questions for IT managers </a:t>
            </a:r>
            <a:r>
              <a:rPr lang="en-GB" sz="2200" b="0">
                <a:solidFill>
                  <a:srgbClr val="F16B2B"/>
                </a:solidFill>
              </a:rPr>
              <a:t>(2/2)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31" name="Google Shape;231;p38"/>
          <p:cNvGraphicFramePr/>
          <p:nvPr/>
        </p:nvGraphicFramePr>
        <p:xfrm>
          <a:off x="450000" y="17719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{D9281DF1-DA54-4E2B-9B7B-4CF4DC09CCCF}</a:tableStyleId>
              </a:tblPr>
              <a:tblGrid>
                <a:gridCol w="5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all school staff confident using these tools? Are they aware of potential online threats and vulnerabilities?</a:t>
                      </a:r>
                      <a:endParaRPr sz="1800" u="none" strike="noStrik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 enough budget allocated to etech training and online security to support a hybrid learning strategy? Is there scope for adjustment?</a:t>
                      </a:r>
                      <a:endParaRPr sz="1800" u="none" strike="noStrik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your key concerns about a hybrid learning strategy from a security and safeguarding perspective?</a:t>
                      </a:r>
                      <a:endParaRPr sz="1800" u="none" strike="noStrik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  <a:t>Questions for teachers </a:t>
            </a:r>
            <a:r>
              <a:rPr lang="en-GB" sz="2200" b="0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  <a:t>(1/2)</a:t>
            </a:r>
            <a:endParaRPr sz="2200">
              <a:solidFill>
                <a:srgbClr val="F16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7" name="Google Shape;237;p39"/>
          <p:cNvGraphicFramePr/>
          <p:nvPr/>
        </p:nvGraphicFramePr>
        <p:xfrm>
          <a:off x="450000" y="17719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{D9281DF1-DA54-4E2B-9B7B-4CF4DC09CCCF}</a:tableStyleId>
              </a:tblPr>
              <a:tblGrid>
                <a:gridCol w="5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your primary and secondary goals within your classroom this academic year? </a:t>
                      </a:r>
                      <a:b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400" b="0" i="1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Improve behaviour, boost engagement, better differentiation, try blended learning techniques etc?</a:t>
                      </a:r>
                      <a:endParaRPr i="1">
                        <a:solidFill>
                          <a:srgbClr val="7F7F7F"/>
                        </a:solidFill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new platforms and connected devices are you and your pupils using this year?</a:t>
                      </a:r>
                      <a:endParaRPr sz="1800" u="none" strike="noStrik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you confident using these tools? Would you benefit from further training?</a:t>
                      </a:r>
                      <a:endParaRPr sz="18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  <a:t>Questions for teachers </a:t>
            </a:r>
            <a:r>
              <a:rPr lang="en-GB" sz="2200" b="0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  <a:t>(2/2)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43" name="Google Shape;243;p40"/>
          <p:cNvGraphicFramePr/>
          <p:nvPr/>
        </p:nvGraphicFramePr>
        <p:xfrm>
          <a:off x="450000" y="17719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{D9281DF1-DA54-4E2B-9B7B-4CF4DC09CCCF}</a:tableStyleId>
              </a:tblPr>
              <a:tblGrid>
                <a:gridCol w="5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 there a big digital divide amongst pupils / families? How can we address this with classroom edtech tools?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 you think enough time is allocated to edtech training? Would you prefer more?</a:t>
                      </a:r>
                      <a:endParaRPr sz="1800" u="none" strike="noStrik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your key concerns about a hybrid learning strategy?</a:t>
                      </a:r>
                      <a:endParaRPr sz="1800" u="none" strike="noStrik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/>
          <p:nvPr/>
        </p:nvSpPr>
        <p:spPr>
          <a:xfrm>
            <a:off x="625642" y="4338971"/>
            <a:ext cx="7473696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a meeting to outline goals</a:t>
            </a:r>
            <a:endParaRPr/>
          </a:p>
        </p:txBody>
      </p:sp>
      <p:sp>
        <p:nvSpPr>
          <p:cNvPr id="249" name="Google Shape;249;p41"/>
          <p:cNvSpPr txBox="1"/>
          <p:nvPr/>
        </p:nvSpPr>
        <p:spPr>
          <a:xfrm>
            <a:off x="625642" y="1701467"/>
            <a:ext cx="7729728" cy="247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GB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Align and assign actions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>
            <a:spLocks noGrp="1"/>
          </p:cNvSpPr>
          <p:nvPr>
            <p:ph type="title" idx="4294967295"/>
          </p:nvPr>
        </p:nvSpPr>
        <p:spPr>
          <a:xfrm>
            <a:off x="449999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Align and assign actions </a:t>
            </a:r>
            <a:r>
              <a:rPr lang="en-GB" sz="2200" b="0">
                <a:solidFill>
                  <a:srgbClr val="F16B2B"/>
                </a:solidFill>
              </a:rPr>
              <a:t>(1/3)</a:t>
            </a:r>
            <a:endParaRPr sz="2200">
              <a:solidFill>
                <a:srgbClr val="F16B2B"/>
              </a:solidFill>
            </a:endParaRPr>
          </a:p>
        </p:txBody>
      </p:sp>
      <p:sp>
        <p:nvSpPr>
          <p:cNvPr id="255" name="Google Shape;255;p42"/>
          <p:cNvSpPr txBox="1">
            <a:spLocks noGrp="1"/>
          </p:cNvSpPr>
          <p:nvPr>
            <p:ph type="body" idx="4294967295"/>
          </p:nvPr>
        </p:nvSpPr>
        <p:spPr>
          <a:xfrm>
            <a:off x="449999" y="1638300"/>
            <a:ext cx="10515600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sz="1800" b="0">
                <a:solidFill>
                  <a:srgbClr val="3F3F3F"/>
                </a:solidFill>
              </a:rPr>
              <a:t>Once each department has completed their section of this document, chair a meeting with everyone involved. Proposed agenda:</a:t>
            </a:r>
            <a:endParaRPr/>
          </a:p>
        </p:txBody>
      </p:sp>
      <p:graphicFrame>
        <p:nvGraphicFramePr>
          <p:cNvPr id="256" name="Google Shape;256;p42"/>
          <p:cNvGraphicFramePr/>
          <p:nvPr/>
        </p:nvGraphicFramePr>
        <p:xfrm>
          <a:off x="449999" y="267962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{D9281DF1-DA54-4E2B-9B7B-4CF4DC09CCCF}</a:tableStyleId>
              </a:tblPr>
              <a:tblGrid>
                <a:gridCol w="5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43637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High-level IT goals for the school and </a:t>
                      </a:r>
                      <a:br>
                        <a:rPr lang="en-GB" sz="1800" b="0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each department</a:t>
                      </a:r>
                      <a:endParaRPr/>
                    </a:p>
                    <a:p>
                      <a:pPr marL="190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Discuss where goals overlap, </a:t>
                      </a:r>
                      <a:r>
                        <a:rPr lang="en-GB" sz="1600" b="0" i="1">
                          <a:solidFill>
                            <a:srgbClr val="A6A6A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where</a:t>
                      </a:r>
                      <a:r>
                        <a:rPr lang="en-GB" sz="16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they are different, and why</a:t>
                      </a:r>
                      <a:r>
                        <a:rPr lang="en-GB" sz="1600" b="0" i="1">
                          <a:solidFill>
                            <a:srgbClr val="D2CFD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190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Learning requirements, edtech usage and process changes for a hybrid learning approach</a:t>
                      </a:r>
                      <a:endParaRPr sz="1800" b="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6A6A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i="1" u="none" strike="noStrike">
                          <a:solidFill>
                            <a:srgbClr val="A6A6A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Tools, hardware, online platforms, collaboration tools, video conferencing etc</a:t>
                      </a:r>
                      <a:endParaRPr sz="1800" i="1">
                        <a:solidFill>
                          <a:srgbClr val="A6A6A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90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6A6A6"/>
                        </a:buClr>
                        <a:buSzPts val="1600"/>
                        <a:buFont typeface="Arial"/>
                        <a:buNone/>
                      </a:pPr>
                      <a:br>
                        <a:rPr lang="en-GB" sz="1600" b="0" i="1">
                          <a:solidFill>
                            <a:srgbClr val="A6A6A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600" b="0" i="1">
                        <a:solidFill>
                          <a:srgbClr val="A6A6A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 txBox="1">
            <a:spLocks noGrp="1"/>
          </p:cNvSpPr>
          <p:nvPr>
            <p:ph type="title" idx="4294967295"/>
          </p:nvPr>
        </p:nvSpPr>
        <p:spPr>
          <a:xfrm>
            <a:off x="449999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Align and assign actions </a:t>
            </a:r>
            <a:r>
              <a:rPr lang="en-GB" sz="2200" b="0">
                <a:solidFill>
                  <a:srgbClr val="F16B2B"/>
                </a:solidFill>
              </a:rPr>
              <a:t>(2/3)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62" name="Google Shape;262;p43"/>
          <p:cNvGraphicFramePr/>
          <p:nvPr/>
        </p:nvGraphicFramePr>
        <p:xfrm>
          <a:off x="449999" y="17719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{D9281DF1-DA54-4E2B-9B7B-4CF4DC09CCCF}</a:tableStyleId>
              </a:tblPr>
              <a:tblGrid>
                <a:gridCol w="563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new security considerations could a hybrid learning strategy generate?</a:t>
                      </a:r>
                      <a:endParaRPr sz="18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6A6A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i="1" u="none" strike="noStrike">
                          <a:solidFill>
                            <a:srgbClr val="A6A6A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security, points of weakness, patching, update compliance, device security, cyber-bullying</a:t>
                      </a:r>
                      <a:br>
                        <a:rPr lang="en-GB" sz="1600" b="0" i="1">
                          <a:solidFill>
                            <a:srgbClr val="A6A6A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600" b="0" i="1">
                        <a:solidFill>
                          <a:srgbClr val="A6A6A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Scheduling regular edtech and online security training</a:t>
                      </a:r>
                      <a:endParaRPr sz="18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6A6A6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i="1" u="none" strike="noStrike">
                          <a:solidFill>
                            <a:srgbClr val="A6A6A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all staff aware of security protocols and best practice? Internet restrictions and connecting to the network etc.</a:t>
                      </a:r>
                      <a:endParaRPr sz="1800" i="1">
                        <a:solidFill>
                          <a:srgbClr val="A6A6A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/>
          <p:nvPr/>
        </p:nvSpPr>
        <p:spPr>
          <a:xfrm>
            <a:off x="0" y="0"/>
            <a:ext cx="4648200" cy="6858000"/>
          </a:xfrm>
          <a:custGeom>
            <a:avLst/>
            <a:gdLst/>
            <a:ahLst/>
            <a:cxnLst/>
            <a:rect l="l" t="t" r="r" b="b"/>
            <a:pathLst>
              <a:path w="3715966" h="6858000" extrusionOk="0">
                <a:moveTo>
                  <a:pt x="0" y="0"/>
                </a:moveTo>
                <a:lnTo>
                  <a:pt x="3715966" y="0"/>
                </a:lnTo>
                <a:lnTo>
                  <a:pt x="198876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0A59C"/>
          </a:solidFill>
          <a:ln>
            <a:noFill/>
          </a:ln>
          <a:effectLst>
            <a:outerShdw blurRad="825500" dist="723900" sx="86000" sy="86000" algn="l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625640" y="2066244"/>
            <a:ext cx="2479763" cy="100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Helpful hint</a:t>
            </a:r>
            <a:b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These links are clickable.</a:t>
            </a:r>
            <a:endParaRPr/>
          </a:p>
        </p:txBody>
      </p:sp>
      <p:sp>
        <p:nvSpPr>
          <p:cNvPr id="149" name="Google Shape;149;p26"/>
          <p:cNvSpPr txBox="1"/>
          <p:nvPr/>
        </p:nvSpPr>
        <p:spPr>
          <a:xfrm>
            <a:off x="4648200" y="798750"/>
            <a:ext cx="7267200" cy="52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Calibri"/>
              <a:buAutoNum type="arabicPeriod"/>
            </a:pPr>
            <a:r>
              <a:rPr lang="en-GB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How to use this guide</a:t>
            </a:r>
            <a:endParaRPr sz="2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Arial"/>
              <a:buAutoNum type="arabicPeriod"/>
            </a:pPr>
            <a:r>
              <a:rPr lang="en-GB" sz="2400" b="0" i="0" u="sng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create a hybrid learning strategy?</a:t>
            </a:r>
            <a:endParaRPr sz="2400" b="0" i="0" u="sng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Calibri"/>
              <a:buAutoNum type="arabicPeriod"/>
            </a:pPr>
            <a:r>
              <a:rPr lang="en-GB" sz="2400" b="0" i="0" u="sng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Roles and responsibilities</a:t>
            </a:r>
            <a:endParaRPr sz="24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Calibri"/>
              <a:buAutoNum type="arabicPeriod"/>
            </a:pPr>
            <a:r>
              <a:rPr lang="en-GB" sz="2400" b="0" i="0" u="sng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Questions to ask each department</a:t>
            </a:r>
            <a:endParaRPr sz="24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Calibri"/>
              <a:buAutoNum type="arabicPeriod"/>
            </a:pPr>
            <a:r>
              <a:rPr lang="en-GB" sz="2400" b="0" i="0" u="sng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Align and assign actions</a:t>
            </a:r>
            <a:endParaRPr sz="24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Calibri"/>
              <a:buAutoNum type="arabicPeriod"/>
            </a:pPr>
            <a:r>
              <a:rPr lang="en-GB" sz="2400" b="0" i="0" u="sng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Formalise goals</a:t>
            </a:r>
            <a:endParaRPr sz="24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Calibri"/>
              <a:buAutoNum type="arabicPeriod"/>
            </a:pPr>
            <a:r>
              <a:rPr lang="en-GB" sz="2400" b="0" i="0" u="sng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Measuring success</a:t>
            </a:r>
            <a:endParaRPr sz="24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Calibri"/>
              <a:buAutoNum type="arabicPeriod"/>
            </a:pPr>
            <a:r>
              <a:rPr lang="en-GB" sz="2400" b="0" i="0" u="sng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next?</a:t>
            </a:r>
            <a:endParaRPr sz="24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8"/>
              <a:buFont typeface="Calibri"/>
              <a:buAutoNum type="arabicPeriod"/>
            </a:pPr>
            <a:r>
              <a:rPr lang="en-GB" sz="2400" b="0" i="0" u="sng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Further reading</a:t>
            </a:r>
            <a:endParaRPr sz="2400" b="0" i="0" u="sng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449602" y="4450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>
            <a:spLocks noGrp="1"/>
          </p:cNvSpPr>
          <p:nvPr>
            <p:ph type="title" idx="4294967295"/>
          </p:nvPr>
        </p:nvSpPr>
        <p:spPr>
          <a:xfrm>
            <a:off x="449999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Align and assign actions </a:t>
            </a:r>
            <a:r>
              <a:rPr lang="en-GB" sz="2200" b="0">
                <a:solidFill>
                  <a:srgbClr val="F16B2B"/>
                </a:solidFill>
              </a:rPr>
              <a:t>(3/3)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68" name="Google Shape;268;p44"/>
          <p:cNvGraphicFramePr/>
          <p:nvPr/>
        </p:nvGraphicFramePr>
        <p:xfrm>
          <a:off x="449999" y="17719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{D9281DF1-DA54-4E2B-9B7B-4CF4DC09CCCF}</a:tableStyleId>
              </a:tblPr>
              <a:tblGrid>
                <a:gridCol w="563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Each department’s proposal to the hybrid learning strategy</a:t>
                      </a:r>
                      <a:endParaRPr sz="18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90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Brainstorm ideas before submitting final proposal. 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 txBox="1"/>
          <p:nvPr/>
        </p:nvSpPr>
        <p:spPr>
          <a:xfrm>
            <a:off x="625642" y="4338970"/>
            <a:ext cx="7473696" cy="138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Putting our hybrid learning strategy 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into writing  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br>
              <a:rPr lang="en-GB"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sz="2800" b="1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b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5"/>
          <p:cNvSpPr txBox="1"/>
          <p:nvPr/>
        </p:nvSpPr>
        <p:spPr>
          <a:xfrm>
            <a:off x="625642" y="1701467"/>
            <a:ext cx="7729728" cy="247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GB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Formalise objectives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Formalise objectives </a:t>
            </a:r>
            <a:r>
              <a:rPr lang="en-GB" sz="2200" b="0">
                <a:solidFill>
                  <a:srgbClr val="F16B2B"/>
                </a:solidFill>
              </a:rPr>
              <a:t>(1/2)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80" name="Google Shape;280;p46"/>
          <p:cNvGraphicFramePr/>
          <p:nvPr/>
        </p:nvGraphicFramePr>
        <p:xfrm>
          <a:off x="450000" y="169068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{D9281DF1-DA54-4E2B-9B7B-4CF4DC09CCCF}</a:tableStyleId>
              </a:tblPr>
              <a:tblGrid>
                <a:gridCol w="37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Goals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Actions (who and what)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 completion date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1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6A6A6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i="1" u="none" strike="noStrike">
                          <a:solidFill>
                            <a:srgbClr val="A6A6A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Eg. Hybrid strategy proposal: IT goals aligned to specific tools like ActivPanels.</a:t>
                      </a:r>
                      <a:endParaRPr sz="1800" i="1" u="none" strike="noStrike">
                        <a:solidFill>
                          <a:srgbClr val="A6A6A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2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i="1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Eg. Approval: sign off from SLT, teachers, other departments.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3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6A6A6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i="1" u="none" strike="noStrike">
                          <a:solidFill>
                            <a:srgbClr val="A6A6A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Eg. Roll out: due diligence, deployment, process updates, communication to rest of school.</a:t>
                      </a:r>
                      <a:endParaRPr sz="1800" i="1" u="none" strike="noStrike">
                        <a:solidFill>
                          <a:srgbClr val="A6A6A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Formalise objectives </a:t>
            </a:r>
            <a:r>
              <a:rPr lang="en-GB" sz="2200" b="0">
                <a:solidFill>
                  <a:srgbClr val="F16B2B"/>
                </a:solidFill>
              </a:rPr>
              <a:t>(2/2)</a:t>
            </a:r>
            <a:endParaRPr sz="2200">
              <a:solidFill>
                <a:srgbClr val="F16B2B"/>
              </a:solidFill>
            </a:endParaRPr>
          </a:p>
        </p:txBody>
      </p:sp>
      <p:graphicFrame>
        <p:nvGraphicFramePr>
          <p:cNvPr id="286" name="Google Shape;286;p47"/>
          <p:cNvGraphicFramePr/>
          <p:nvPr/>
        </p:nvGraphicFramePr>
        <p:xfrm>
          <a:off x="450000" y="169068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{D9281DF1-DA54-4E2B-9B7B-4CF4DC09CCCF}</a:tableStyleId>
              </a:tblPr>
              <a:tblGrid>
                <a:gridCol w="37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Goals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Actions (who and what)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 completion date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4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6A6A6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i="1" u="none" strike="noStrike">
                          <a:solidFill>
                            <a:srgbClr val="A6A6A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Eg. Edtech training: best use of tools, online security best practice.</a:t>
                      </a:r>
                      <a:r>
                        <a:rPr lang="en-GB" sz="1400" b="0" i="1">
                          <a:solidFill>
                            <a:srgbClr val="A6A6A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800">
                        <a:solidFill>
                          <a:srgbClr val="A6A6A6"/>
                        </a:solidFill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5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6A6A6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i="1" u="none" strike="noStrike">
                          <a:solidFill>
                            <a:srgbClr val="A6A6A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Eg. Assessment of hybrid learning goals and achievements against the new strategy.</a:t>
                      </a:r>
                      <a:endParaRPr sz="1800" i="1" u="none" strike="noStrike">
                        <a:solidFill>
                          <a:srgbClr val="A6A6A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0" i="1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/>
          <p:nvPr/>
        </p:nvSpPr>
        <p:spPr>
          <a:xfrm>
            <a:off x="625642" y="4338970"/>
            <a:ext cx="7473696" cy="138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Did the hybrid learning strategy meet its learning goals?  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br>
              <a:rPr lang="en-GB"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sz="2800" b="1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2" name="Google Shape;292;p48"/>
          <p:cNvSpPr txBox="1"/>
          <p:nvPr/>
        </p:nvSpPr>
        <p:spPr>
          <a:xfrm>
            <a:off x="625642" y="1701467"/>
            <a:ext cx="7729728" cy="247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GB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Measuring success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>
            <a:spLocks noGrp="1"/>
          </p:cNvSpPr>
          <p:nvPr>
            <p:ph type="title" idx="4294967295"/>
          </p:nvPr>
        </p:nvSpPr>
        <p:spPr>
          <a:xfrm>
            <a:off x="450000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Measuring success</a:t>
            </a:r>
            <a:endParaRPr/>
          </a:p>
        </p:txBody>
      </p:sp>
      <p:graphicFrame>
        <p:nvGraphicFramePr>
          <p:cNvPr id="298" name="Google Shape;298;p49"/>
          <p:cNvGraphicFramePr/>
          <p:nvPr/>
        </p:nvGraphicFramePr>
        <p:xfrm>
          <a:off x="450000" y="204215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{D9281DF1-DA54-4E2B-9B7B-4CF4DC09CCCF}</a:tableStyleId>
              </a:tblPr>
              <a:tblGrid>
                <a:gridCol w="18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3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9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Goals</a:t>
                      </a:r>
                      <a:endParaRPr/>
                    </a:p>
                  </a:txBody>
                  <a:tcPr marL="72000" marR="72000" marT="108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Team responsible</a:t>
                      </a:r>
                      <a:endParaRPr/>
                    </a:p>
                  </a:txBody>
                  <a:tcPr marL="72000" marR="72000" marT="108000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Details</a:t>
                      </a:r>
                      <a:endParaRPr/>
                    </a:p>
                  </a:txBody>
                  <a:tcPr marL="72000" marR="72000" marT="108000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Completion date</a:t>
                      </a:r>
                      <a:endParaRPr/>
                    </a:p>
                  </a:txBody>
                  <a:tcPr marL="72000" marR="72000" marT="108000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Assessment date</a:t>
                      </a:r>
                      <a:endParaRPr/>
                    </a:p>
                  </a:txBody>
                  <a:tcPr marL="72000" marR="72000" marT="108000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Next steps?</a:t>
                      </a:r>
                      <a:endParaRPr/>
                    </a:p>
                  </a:txBody>
                  <a:tcPr marL="72000" marR="72000" marT="108000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1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2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1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3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1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4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1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 5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1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9" name="Google Shape;299;p49"/>
          <p:cNvSpPr txBox="1"/>
          <p:nvPr/>
        </p:nvSpPr>
        <p:spPr>
          <a:xfrm>
            <a:off x="449999" y="1477963"/>
            <a:ext cx="10515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Finally, assess the goals and timelines of your strategy. Did it meet its objectives?</a:t>
            </a:r>
            <a:endParaRPr sz="1800" b="1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b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"/>
          <p:cNvSpPr txBox="1">
            <a:spLocks noGrp="1"/>
          </p:cNvSpPr>
          <p:nvPr>
            <p:ph type="title"/>
          </p:nvPr>
        </p:nvSpPr>
        <p:spPr>
          <a:xfrm>
            <a:off x="625640" y="890649"/>
            <a:ext cx="5467478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What’s next?</a:t>
            </a:r>
            <a:endParaRPr/>
          </a:p>
        </p:txBody>
      </p:sp>
      <p:sp>
        <p:nvSpPr>
          <p:cNvPr id="305" name="Google Shape;305;p50"/>
          <p:cNvSpPr txBox="1">
            <a:spLocks noGrp="1"/>
          </p:cNvSpPr>
          <p:nvPr>
            <p:ph type="body" idx="1"/>
          </p:nvPr>
        </p:nvSpPr>
        <p:spPr>
          <a:xfrm>
            <a:off x="625640" y="2232561"/>
            <a:ext cx="5470358" cy="218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None/>
            </a:pPr>
            <a:r>
              <a:rPr lang="en-GB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Further considerations when updating your </a:t>
            </a:r>
            <a:br>
              <a:rPr lang="en-GB" sz="1600">
                <a:solidFill>
                  <a:srgbClr val="404040"/>
                </a:solidFill>
              </a:rPr>
            </a:br>
            <a:r>
              <a:rPr lang="en-GB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school’s technology  </a:t>
            </a:r>
            <a:endParaRPr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None/>
            </a:pPr>
            <a:r>
              <a:rPr lang="en-GB" sz="1600" b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If you’re in the process of addressing your school’s wider edtech needs this year, there are other considerations. </a:t>
            </a:r>
            <a:endParaRPr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None/>
            </a:pPr>
            <a:r>
              <a:rPr lang="en-GB" sz="1600" b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Have you carefully planned your edtech roadmap for the coming year, for instance?</a:t>
            </a:r>
            <a:endParaRPr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br>
              <a:rPr lang="en-GB" sz="1600" b="0">
                <a:solidFill>
                  <a:srgbClr val="3F3F3F"/>
                </a:solidFill>
              </a:rPr>
            </a:br>
            <a:endParaRPr sz="1600" b="0">
              <a:solidFill>
                <a:srgbClr val="3F3F3F"/>
              </a:solidFill>
            </a:endParaRPr>
          </a:p>
        </p:txBody>
      </p:sp>
      <p:sp>
        <p:nvSpPr>
          <p:cNvPr id="306" name="Google Shape;306;p50"/>
          <p:cNvSpPr txBox="1"/>
          <p:nvPr/>
        </p:nvSpPr>
        <p:spPr>
          <a:xfrm>
            <a:off x="6971745" y="1474736"/>
            <a:ext cx="3887504" cy="177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Work through our other guide, </a:t>
            </a:r>
            <a:r>
              <a:rPr lang="en-GB" sz="1800" b="1" i="0" u="sng" strike="noStrike" cap="none">
                <a:latin typeface="Arial"/>
                <a:ea typeface="Arial"/>
                <a:cs typeface="Arial"/>
                <a:sym typeface="Arial"/>
                <a:hlinkClick r:id="rId3"/>
              </a:rPr>
              <a:t>Tech use: a refreshed tech roadmap</a:t>
            </a:r>
            <a:r>
              <a:rPr lang="en-GB"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to make sure you’re taking the whole school’s needs into account. </a:t>
            </a:r>
            <a:endParaRPr sz="2800" b="1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5788" y="3190058"/>
            <a:ext cx="3779431" cy="2133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692E"/>
            </a:gs>
            <a:gs pos="100000">
              <a:srgbClr val="F7B500"/>
            </a:gs>
          </a:gsLst>
          <a:lin ang="0" scaled="0"/>
        </a:gra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 txBox="1"/>
          <p:nvPr/>
        </p:nvSpPr>
        <p:spPr>
          <a:xfrm>
            <a:off x="1524000" y="798893"/>
            <a:ext cx="9144000" cy="15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GB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Further reading</a:t>
            </a:r>
            <a:endParaRPr/>
          </a:p>
        </p:txBody>
      </p:sp>
      <p:sp>
        <p:nvSpPr>
          <p:cNvPr id="313" name="Google Shape;313;p51"/>
          <p:cNvSpPr txBox="1"/>
          <p:nvPr/>
        </p:nvSpPr>
        <p:spPr>
          <a:xfrm>
            <a:off x="450000" y="4672665"/>
            <a:ext cx="25500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16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Technology in Education Report 2020/21</a:t>
            </a:r>
            <a:endParaRPr sz="1600" b="0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51" descr="A screenshot of a computer screen&#10;&#10;Description automatically generated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000" y="2957535"/>
            <a:ext cx="2550048" cy="157903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1"/>
          <p:cNvSpPr txBox="1"/>
          <p:nvPr/>
        </p:nvSpPr>
        <p:spPr>
          <a:xfrm>
            <a:off x="3471334" y="4672665"/>
            <a:ext cx="25500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Requ</a:t>
            </a:r>
            <a:r>
              <a:rPr lang="en-GB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 </a:t>
            </a:r>
            <a:r>
              <a:rPr lang="en-GB" sz="16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</a:t>
            </a:r>
            <a:br>
              <a:rPr lang="en-GB" sz="16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6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ActivPanel demo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6" name="Google Shape;316;p51"/>
          <p:cNvSpPr txBox="1"/>
          <p:nvPr/>
        </p:nvSpPr>
        <p:spPr>
          <a:xfrm>
            <a:off x="6294517" y="4672665"/>
            <a:ext cx="27351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should student </a:t>
            </a:r>
            <a:r>
              <a:rPr lang="en-GB" sz="16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really be used for</a:t>
            </a:r>
            <a:r>
              <a:rPr lang="en-GB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1"/>
          <p:cNvSpPr txBox="1"/>
          <p:nvPr/>
        </p:nvSpPr>
        <p:spPr>
          <a:xfrm>
            <a:off x="9323379" y="4672665"/>
            <a:ext cx="2550048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should your school </a:t>
            </a:r>
            <a:r>
              <a:rPr lang="en-GB" sz="16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 safeguarding policies be updated, and why?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51">
            <a:hlinkClick r:id="rId4"/>
          </p:cNvPr>
          <p:cNvPicPr preferRelativeResize="0"/>
          <p:nvPr/>
        </p:nvPicPr>
        <p:blipFill rotWithShape="1">
          <a:blip r:embed="rId9">
            <a:alphaModFix/>
          </a:blip>
          <a:srcRect t="3626" b="3635"/>
          <a:stretch/>
        </p:blipFill>
        <p:spPr>
          <a:xfrm>
            <a:off x="3721183" y="3038391"/>
            <a:ext cx="2037723" cy="141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1" descr="Graphical user interface, website&#10;&#10;Description automatically generated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86734" y="2957535"/>
            <a:ext cx="2605202" cy="156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1" descr="A screenshot of a computer screen&#10;&#10;Description automatically generated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94517" y="2957535"/>
            <a:ext cx="2605203" cy="1567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/>
          <p:nvPr/>
        </p:nvSpPr>
        <p:spPr>
          <a:xfrm>
            <a:off x="1267025" y="1342068"/>
            <a:ext cx="9657950" cy="208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GB" sz="6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Improving your hybrid learning approach</a:t>
            </a:r>
            <a:endParaRPr sz="44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2"/>
          <p:cNvSpPr txBox="1"/>
          <p:nvPr/>
        </p:nvSpPr>
        <p:spPr>
          <a:xfrm>
            <a:off x="1420586" y="3449720"/>
            <a:ext cx="9350828" cy="143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Since lockdown, schools recognise the value of technology for communication with pupils, parents and colleagues. Still, the pandemic highlighted a gap in appropriate tools, as well the agility and flexibility to deliver equal learning outside classrooms. Promethean's front-of-class technology helps schools implement a future-proof hybrid learning strategy by maximising the pillars that underpin it —  pedagogy, technology and available space. </a:t>
            </a:r>
            <a:endParaRPr sz="2800" b="1" i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2286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 b="0" i="0" u="sng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in touch to arrange a free demo</a:t>
            </a:r>
            <a:r>
              <a:rPr lang="en-GB" sz="2000" b="0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, and find out how the teacher-centric ActivPanel can drive a pedagogical strategy for ICT usage, as part of a well-crafted digital learning strategy.</a:t>
            </a:r>
            <a:endParaRPr sz="2800" b="1" i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625642" y="890649"/>
            <a:ext cx="7984958" cy="116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How to use this guide</a:t>
            </a: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625641" y="1723181"/>
            <a:ext cx="7018743" cy="394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9575" lvl="0" indent="-409575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GB" sz="16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First, decide if you or someone else should lead </a:t>
            </a:r>
            <a:r>
              <a:rPr lang="en-GB" sz="1600" b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your hybrid learning strategy.</a:t>
            </a:r>
            <a:endParaRPr/>
          </a:p>
          <a:p>
            <a:pPr marL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0">
              <a:solidFill>
                <a:srgbClr val="3F3F3F"/>
              </a:solidFill>
            </a:endParaRPr>
          </a:p>
          <a:p>
            <a:pPr marL="409575" lvl="0" indent="-409575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GB" sz="1600" b="0">
                <a:solidFill>
                  <a:srgbClr val="3F3F3F"/>
                </a:solidFill>
              </a:rPr>
              <a:t>Work through the first part of this guide together, assigning key </a:t>
            </a:r>
            <a:br>
              <a:rPr lang="en-GB" sz="1600" b="0">
                <a:solidFill>
                  <a:srgbClr val="3F3F3F"/>
                </a:solidFill>
              </a:rPr>
            </a:br>
            <a:r>
              <a:rPr lang="en-GB" sz="1600" b="0">
                <a:solidFill>
                  <a:srgbClr val="3F3F3F"/>
                </a:solidFill>
              </a:rPr>
              <a:t>roles and responsibilities. Try to include as many areas of school </a:t>
            </a:r>
            <a:br>
              <a:rPr lang="en-GB" sz="1600" b="0">
                <a:solidFill>
                  <a:srgbClr val="3F3F3F"/>
                </a:solidFill>
              </a:rPr>
            </a:br>
            <a:r>
              <a:rPr lang="en-GB" sz="1600" b="0">
                <a:solidFill>
                  <a:srgbClr val="3F3F3F"/>
                </a:solidFill>
              </a:rPr>
              <a:t>as possible.</a:t>
            </a:r>
            <a:endParaRPr/>
          </a:p>
          <a:p>
            <a:pPr marL="409575" lvl="0" indent="-409575" algn="l" rtl="0">
              <a:lnSpc>
                <a:spcPct val="1375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GB" sz="1600" b="0">
                <a:solidFill>
                  <a:srgbClr val="3F3F3F"/>
                </a:solidFill>
              </a:rPr>
              <a:t>Discuss specific topics with staff members, outlined in the section </a:t>
            </a:r>
            <a:br>
              <a:rPr lang="en-GB" sz="1600" b="0">
                <a:solidFill>
                  <a:srgbClr val="3F3F3F"/>
                </a:solidFill>
              </a:rPr>
            </a:br>
            <a:r>
              <a:rPr lang="en-GB" sz="1600" b="0">
                <a:solidFill>
                  <a:srgbClr val="3F3F3F"/>
                </a:solidFill>
              </a:rPr>
              <a:t>for their attention.</a:t>
            </a:r>
            <a:endParaRPr/>
          </a:p>
          <a:p>
            <a:pPr marL="409575" lvl="0" indent="-409575" algn="l" rtl="0">
              <a:lnSpc>
                <a:spcPct val="1375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GB" sz="1600" b="0">
                <a:solidFill>
                  <a:srgbClr val="3F3F3F"/>
                </a:solidFill>
              </a:rPr>
              <a:t>Assign action points, based on these discussions. </a:t>
            </a:r>
            <a:br>
              <a:rPr lang="en-GB" sz="1600" b="0">
                <a:solidFill>
                  <a:srgbClr val="3F3F3F"/>
                </a:solidFill>
              </a:rPr>
            </a:br>
            <a:r>
              <a:rPr lang="en-GB" sz="1600" b="0">
                <a:solidFill>
                  <a:srgbClr val="3F3F3F"/>
                </a:solidFill>
              </a:rPr>
              <a:t>It’s helpful to agree a realistic timeframe at this point.</a:t>
            </a:r>
            <a:endParaRPr/>
          </a:p>
          <a:p>
            <a:pPr marL="409575" lvl="0" indent="-409575" algn="l" rtl="0">
              <a:lnSpc>
                <a:spcPct val="1375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GB" sz="1600" b="0">
                <a:solidFill>
                  <a:srgbClr val="3F3F3F"/>
                </a:solidFill>
              </a:rPr>
              <a:t>Finally, decide how to measure success — plan short and</a:t>
            </a:r>
            <a:br>
              <a:rPr lang="en-GB" sz="1600" b="0">
                <a:solidFill>
                  <a:srgbClr val="3F3F3F"/>
                </a:solidFill>
              </a:rPr>
            </a:br>
            <a:r>
              <a:rPr lang="en-GB" sz="1600" b="0">
                <a:solidFill>
                  <a:srgbClr val="3F3F3F"/>
                </a:solidFill>
              </a:rPr>
              <a:t>long-term outcomes.</a:t>
            </a:r>
            <a:endParaRPr sz="1800"/>
          </a:p>
        </p:txBody>
      </p:sp>
      <p:sp>
        <p:nvSpPr>
          <p:cNvPr id="7" name="Google Shape;160;p3">
            <a:extLst>
              <a:ext uri="{FF2B5EF4-FFF2-40B4-BE49-F238E27FC236}">
                <a16:creationId xmlns:a16="http://schemas.microsoft.com/office/drawing/2014/main" id="{588FA35E-EFBF-BE49-9C01-D10B2EF601C1}"/>
              </a:ext>
            </a:extLst>
          </p:cNvPr>
          <p:cNvSpPr txBox="1"/>
          <p:nvPr/>
        </p:nvSpPr>
        <p:spPr>
          <a:xfrm>
            <a:off x="9637512" y="2211563"/>
            <a:ext cx="2267904" cy="59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Save the guide as a template to personalise it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b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61;p3">
            <a:extLst>
              <a:ext uri="{FF2B5EF4-FFF2-40B4-BE49-F238E27FC236}">
                <a16:creationId xmlns:a16="http://schemas.microsoft.com/office/drawing/2014/main" id="{884DDBA3-3F2B-054F-883C-BCE024849239}"/>
              </a:ext>
            </a:extLst>
          </p:cNvPr>
          <p:cNvSpPr txBox="1"/>
          <p:nvPr/>
        </p:nvSpPr>
        <p:spPr>
          <a:xfrm>
            <a:off x="9637512" y="1572377"/>
            <a:ext cx="2187182" cy="59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Using Microsoft PowerPoint?</a:t>
            </a:r>
            <a:endParaRPr/>
          </a:p>
        </p:txBody>
      </p:sp>
      <p:pic>
        <p:nvPicPr>
          <p:cNvPr id="9" name="Google Shape;162;p3" descr="Microsoft PowerPoint logo and symbol, meaning, history, PNG">
            <a:extLst>
              <a:ext uri="{FF2B5EF4-FFF2-40B4-BE49-F238E27FC236}">
                <a16:creationId xmlns:a16="http://schemas.microsoft.com/office/drawing/2014/main" id="{04DB13B3-FDE7-774A-AADC-21405B6F99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4758" y="1679637"/>
            <a:ext cx="618452" cy="386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/>
        </p:nvSpPr>
        <p:spPr>
          <a:xfrm>
            <a:off x="2231136" y="2189095"/>
            <a:ext cx="7729728" cy="247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GB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Ultimately…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Nunito Sans Black"/>
              <a:buNone/>
            </a:pPr>
            <a:endParaRPr sz="6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1428388" y="3780893"/>
            <a:ext cx="9335224" cy="656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hybrid learning strategy, with a whole-school approach, should holistically combine the school’s strategic goals, whilst maximising pedagogy, technology and available space inside and outside classrooms.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000"/>
              <a:buFont typeface="Arial"/>
              <a:buNone/>
            </a:pPr>
            <a:br>
              <a:rPr lang="en-GB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9"/>
          <p:cNvGrpSpPr/>
          <p:nvPr/>
        </p:nvGrpSpPr>
        <p:grpSpPr>
          <a:xfrm>
            <a:off x="634786" y="2133350"/>
            <a:ext cx="10758638" cy="2591300"/>
            <a:chOff x="2231136" y="2379715"/>
            <a:chExt cx="10758638" cy="2591300"/>
          </a:xfrm>
        </p:grpSpPr>
        <p:sp>
          <p:nvSpPr>
            <p:cNvPr id="172" name="Google Shape;172;p29"/>
            <p:cNvSpPr txBox="1"/>
            <p:nvPr/>
          </p:nvSpPr>
          <p:spPr>
            <a:xfrm>
              <a:off x="2231136" y="4610653"/>
              <a:ext cx="7473696" cy="360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GB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latest industry research </a:t>
              </a:r>
              <a:endParaRPr/>
            </a:p>
          </p:txBody>
        </p:sp>
        <p:sp>
          <p:nvSpPr>
            <p:cNvPr id="173" name="Google Shape;173;p29"/>
            <p:cNvSpPr txBox="1"/>
            <p:nvPr/>
          </p:nvSpPr>
          <p:spPr>
            <a:xfrm>
              <a:off x="2231136" y="2379715"/>
              <a:ext cx="10758638" cy="1727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Arial"/>
                <a:buNone/>
              </a:pPr>
              <a:r>
                <a:rPr lang="en-GB" sz="6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Why create a hybrid learning strategy?</a:t>
              </a:r>
              <a:endPara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/>
          <p:nvPr/>
        </p:nvSpPr>
        <p:spPr>
          <a:xfrm>
            <a:off x="625640" y="6176963"/>
            <a:ext cx="44533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*Source: The State of Technology in Education Report 2020/21</a:t>
            </a:r>
            <a:endParaRPr/>
          </a:p>
        </p:txBody>
      </p:sp>
      <p:sp>
        <p:nvSpPr>
          <p:cNvPr id="180" name="Google Shape;180;p30"/>
          <p:cNvSpPr txBox="1"/>
          <p:nvPr/>
        </p:nvSpPr>
        <p:spPr>
          <a:xfrm>
            <a:off x="625641" y="1852004"/>
            <a:ext cx="7984959" cy="394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9575" marR="0" lvl="0" indent="-409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The global pandemic has accelerated the uptake of digital tools and technologies in the classroom. Indeed, almost all (90%) educators expect technology to seamlessly blend with traditional teaching methods over the next 10 years.*</a:t>
            </a:r>
            <a:endParaRPr sz="1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9575" marR="0" lvl="0" indent="-4095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The National Education Union has since recommended blended, or hybrid learning – an approach to education that blends interaction on online/digital learning tools and platforms, like Promethean ActivPanels and ActivInspire, with traditional classroom methods to create learner-centred experiences</a:t>
            </a:r>
            <a:endParaRPr sz="1600" b="0" i="0" u="sng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9575" marR="0" lvl="0" indent="-409575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Still, the classroom is the best place for student engagement. So, many schools need to create a hybrid learning strategy for 2020/21. One that helps overcome digital learning curves and increases teachers’ confidence using classroom edtech while preparing for uncertain times ahead.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625642" y="890649"/>
            <a:ext cx="10940716" cy="58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  <a:t>Why create a hybrid learning strategy?</a:t>
            </a:r>
            <a:br>
              <a:rPr lang="en-GB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 i="0" u="none" strike="noStrike" cap="none">
              <a:solidFill>
                <a:srgbClr val="F16B2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625640" y="2184606"/>
            <a:ext cx="5470500" cy="3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The industry view</a:t>
            </a:r>
            <a:endParaRPr sz="16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 b="0">
                <a:latin typeface="Arial"/>
                <a:ea typeface="Arial"/>
                <a:cs typeface="Arial"/>
                <a:sym typeface="Arial"/>
              </a:rPr>
              <a:t>A quarter of educators believe technology will positively impact student education in the coming years. But three quarters believe lack of access is a barrier for learning.*</a:t>
            </a:r>
            <a:endParaRPr b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 b="0">
                <a:latin typeface="Arial"/>
                <a:ea typeface="Arial"/>
                <a:cs typeface="Arial"/>
                <a:sym typeface="Arial"/>
              </a:rPr>
              <a:t>A hybrid learning strategy gives all pupils access to a digital-first learning environment in school and provides a back up for when pupils can’t be in class, whilst arming teachers with the skills to make the most of these tools, today and tomorrow.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It’s critical to keep the classroom at the centre of the learning experience. Front-of-class tech, like Promethean ActivPanels, boosts pupil engagement and reduces learning curves while preparing pupils and teachers for a digital future.</a:t>
            </a:r>
            <a:endParaRPr/>
          </a:p>
          <a:p>
            <a:pPr marL="0" lvl="0" indent="0" algn="l" rtl="0">
              <a:lnSpc>
                <a:spcPct val="7857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en-GB"/>
            </a:br>
            <a:br>
              <a:rPr lang="en-GB" sz="1600" b="0"/>
            </a:br>
            <a:endParaRPr sz="1600" b="0">
              <a:solidFill>
                <a:srgbClr val="3F3F3F"/>
              </a:solidFill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6505200" y="1127369"/>
            <a:ext cx="4752621" cy="65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000"/>
              <a:buFont typeface="Arial"/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Observations at </a:t>
            </a:r>
            <a:br>
              <a:rPr lang="en-GB"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[school name]</a:t>
            </a:r>
            <a:endParaRPr sz="1400" b="0" i="1" u="none" strike="noStrike" cap="none">
              <a:solidFill>
                <a:srgbClr val="D2CFD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000"/>
              <a:buFont typeface="Arial"/>
              <a:buNone/>
            </a:pPr>
            <a:endParaRPr sz="1050" b="0" i="1" u="none" strike="noStrike" cap="none">
              <a:solidFill>
                <a:srgbClr val="D2CF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6505200" y="1885359"/>
            <a:ext cx="4752621" cy="34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37"/>
              </a:buClr>
              <a:buSzPts val="2000"/>
              <a:buFont typeface="Arial"/>
              <a:buNone/>
            </a:pPr>
            <a:r>
              <a:rPr lang="en-GB" sz="12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Use this space to record your observations (Delete)</a:t>
            </a:r>
            <a:endParaRPr/>
          </a:p>
        </p:txBody>
      </p:sp>
      <p:sp>
        <p:nvSpPr>
          <p:cNvPr id="189" name="Google Shape;189;p31"/>
          <p:cNvSpPr/>
          <p:nvPr/>
        </p:nvSpPr>
        <p:spPr>
          <a:xfrm>
            <a:off x="625640" y="6310647"/>
            <a:ext cx="37433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*Source: The State of Technology in Education Report 2020/21</a:t>
            </a:r>
            <a:endParaRPr/>
          </a:p>
        </p:txBody>
      </p:sp>
      <p:sp>
        <p:nvSpPr>
          <p:cNvPr id="190" name="Google Shape;190;p31"/>
          <p:cNvSpPr txBox="1"/>
          <p:nvPr/>
        </p:nvSpPr>
        <p:spPr>
          <a:xfrm>
            <a:off x="625642" y="890649"/>
            <a:ext cx="5260151" cy="58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16B2B"/>
                </a:solidFill>
                <a:latin typeface="Arial"/>
                <a:ea typeface="Arial"/>
                <a:cs typeface="Arial"/>
                <a:sym typeface="Arial"/>
              </a:rPr>
              <a:t>Why create a hybrid learning strategy?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body" idx="4294967295"/>
          </p:nvPr>
        </p:nvSpPr>
        <p:spPr>
          <a:xfrm>
            <a:off x="1133475" y="1840706"/>
            <a:ext cx="9925050" cy="317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This is a step-by-step guide to gathering feedback from all school staff to ensure </a:t>
            </a: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hybrid learning strategy</a:t>
            </a:r>
            <a:r>
              <a:rPr lang="en-GB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 addresses everyone’s needs.</a:t>
            </a:r>
            <a:endParaRPr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 idx="4294967295"/>
          </p:nvPr>
        </p:nvSpPr>
        <p:spPr>
          <a:xfrm>
            <a:off x="449998" y="4460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6B2B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16B2B"/>
                </a:solidFill>
              </a:rPr>
              <a:t>Roles and responsibilities</a:t>
            </a:r>
            <a:endParaRPr/>
          </a:p>
        </p:txBody>
      </p:sp>
      <p:graphicFrame>
        <p:nvGraphicFramePr>
          <p:cNvPr id="201" name="Google Shape;201;p33"/>
          <p:cNvGraphicFramePr/>
          <p:nvPr/>
        </p:nvGraphicFramePr>
        <p:xfrm>
          <a:off x="449998" y="1771962"/>
          <a:ext cx="3000000" cy="3000000"/>
        </p:xfrm>
        <a:graphic>
          <a:graphicData uri="http://schemas.openxmlformats.org/drawingml/2006/table">
            <a:tbl>
              <a:tblPr firstRow="1" bandRow="1">
                <a:solidFill>
                  <a:srgbClr val="009AD6"/>
                </a:solidFill>
                <a:tableStyleId>{D9281DF1-DA54-4E2B-9B7B-4CF4DC09CCCF}</a:tableStyleId>
              </a:tblPr>
              <a:tblGrid>
                <a:gridCol w="56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 is leading the project?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SLT member/s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 Staff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Teacher/s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0" i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Others</a:t>
                      </a:r>
                      <a:endParaRPr/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>
                        <a:solidFill>
                          <a:srgbClr val="D2CFD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16000" marR="216000" marT="216000" marB="216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Microsoft Macintosh PowerPoint</Application>
  <PresentationFormat>Widescreen</PresentationFormat>
  <Paragraphs>155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Nunito Sans Black</vt:lpstr>
      <vt:lpstr>Century Gothic</vt:lpstr>
      <vt:lpstr>Nunito Sans</vt:lpstr>
      <vt:lpstr>Calibri</vt:lpstr>
      <vt:lpstr>Office Theme</vt:lpstr>
      <vt:lpstr>PowerPoint Presentation</vt:lpstr>
      <vt:lpstr>PowerPoint Presentation</vt:lpstr>
      <vt:lpstr>How to use this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Roles and responsibilities</vt:lpstr>
      <vt:lpstr>PowerPoint Presentation</vt:lpstr>
      <vt:lpstr>Questions for SLT (1/2)</vt:lpstr>
      <vt:lpstr>Questions for SLT (2/2)</vt:lpstr>
      <vt:lpstr>Questions for IT managers (1/2)</vt:lpstr>
      <vt:lpstr>Questions for IT managers (2/2)</vt:lpstr>
      <vt:lpstr>Questions for teachers (1/2)</vt:lpstr>
      <vt:lpstr>Questions for teachers (2/2)</vt:lpstr>
      <vt:lpstr>PowerPoint Presentation</vt:lpstr>
      <vt:lpstr>Align and assign actions (1/3)</vt:lpstr>
      <vt:lpstr>Align and assign actions (2/3)</vt:lpstr>
      <vt:lpstr>Align and assign actions (3/3)</vt:lpstr>
      <vt:lpstr>PowerPoint Presentation</vt:lpstr>
      <vt:lpstr>Formalise objectives (1/2)</vt:lpstr>
      <vt:lpstr>Formalise objectives (2/2)</vt:lpstr>
      <vt:lpstr>PowerPoint Presentation</vt:lpstr>
      <vt:lpstr>Measuring success</vt:lpstr>
      <vt:lpstr>What’s next?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2021-02-09T09:14:07Z</dcterms:modified>
</cp:coreProperties>
</file>